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5"/>
  </p:sldMasterIdLst>
  <p:notesMasterIdLst>
    <p:notesMasterId r:id="rId35"/>
  </p:notesMasterIdLst>
  <p:handoutMasterIdLst>
    <p:handoutMasterId r:id="rId36"/>
  </p:handoutMasterIdLst>
  <p:sldIdLst>
    <p:sldId id="260" r:id="rId6"/>
    <p:sldId id="266" r:id="rId7"/>
    <p:sldId id="290" r:id="rId8"/>
    <p:sldId id="291" r:id="rId9"/>
    <p:sldId id="295" r:id="rId10"/>
    <p:sldId id="270" r:id="rId11"/>
    <p:sldId id="268" r:id="rId12"/>
    <p:sldId id="294" r:id="rId13"/>
    <p:sldId id="271" r:id="rId14"/>
    <p:sldId id="272" r:id="rId15"/>
    <p:sldId id="273" r:id="rId16"/>
    <p:sldId id="274" r:id="rId17"/>
    <p:sldId id="275" r:id="rId18"/>
    <p:sldId id="293" r:id="rId19"/>
    <p:sldId id="280" r:id="rId20"/>
    <p:sldId id="278" r:id="rId21"/>
    <p:sldId id="286" r:id="rId22"/>
    <p:sldId id="281" r:id="rId23"/>
    <p:sldId id="282" r:id="rId24"/>
    <p:sldId id="283" r:id="rId25"/>
    <p:sldId id="292" r:id="rId26"/>
    <p:sldId id="284" r:id="rId27"/>
    <p:sldId id="285" r:id="rId28"/>
    <p:sldId id="289" r:id="rId29"/>
    <p:sldId id="277" r:id="rId30"/>
    <p:sldId id="276" r:id="rId31"/>
    <p:sldId id="288" r:id="rId32"/>
    <p:sldId id="264" r:id="rId33"/>
    <p:sldId id="263" r:id="rId34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rosoft Corporation" initials="" lastIdx="6" clrIdx="0"/>
  <p:cmAuthor id="1" name="Elisabeth Keating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77" autoAdjust="0"/>
    <p:restoredTop sz="94707" autoAdjust="0"/>
  </p:normalViewPr>
  <p:slideViewPr>
    <p:cSldViewPr>
      <p:cViewPr>
        <p:scale>
          <a:sx n="73" d="100"/>
          <a:sy n="73" d="100"/>
        </p:scale>
        <p:origin x="-294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1302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628" cy="464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9" tIns="46584" rIns="93169" bIns="46584" numCol="1" anchor="t" anchorCtr="0" compatLnSpc="1">
            <a:prstTxWarp prst="textNoShape">
              <a:avLst/>
            </a:prstTxWarp>
          </a:bodyPr>
          <a:lstStyle>
            <a:lvl1pPr defTabSz="931670" eaLnBrk="1" hangingPunct="1">
              <a:defRPr sz="1200">
                <a:latin typeface="Verdana" pitchFamily="34" charset="0"/>
              </a:defRPr>
            </a:lvl1pPr>
          </a:lstStyle>
          <a:p>
            <a:endParaRPr lang="en-US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183" y="0"/>
            <a:ext cx="3037628" cy="464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9" tIns="46584" rIns="93169" bIns="46584" numCol="1" anchor="t" anchorCtr="0" compatLnSpc="1">
            <a:prstTxWarp prst="textNoShape">
              <a:avLst/>
            </a:prstTxWarp>
          </a:bodyPr>
          <a:lstStyle>
            <a:lvl1pPr algn="r" defTabSz="931670" eaLnBrk="1" hangingPunct="1">
              <a:defRPr sz="1200">
                <a:latin typeface="Verdana" pitchFamily="34" charset="0"/>
              </a:defRPr>
            </a:lvl1pPr>
          </a:lstStyle>
          <a:p>
            <a:endParaRPr lang="en-US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27"/>
            <a:ext cx="3037628" cy="464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9" tIns="46584" rIns="93169" bIns="46584" numCol="1" anchor="b" anchorCtr="0" compatLnSpc="1">
            <a:prstTxWarp prst="textNoShape">
              <a:avLst/>
            </a:prstTxWarp>
          </a:bodyPr>
          <a:lstStyle>
            <a:lvl1pPr defTabSz="931670" eaLnBrk="1" hangingPunct="1">
              <a:defRPr sz="1200">
                <a:latin typeface="Verdana" pitchFamily="34" charset="0"/>
              </a:defRPr>
            </a:lvl1pPr>
          </a:lstStyle>
          <a:p>
            <a:endParaRPr lang="en-US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183" y="8830627"/>
            <a:ext cx="3037628" cy="464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9" tIns="46584" rIns="93169" bIns="46584" numCol="1" anchor="b" anchorCtr="0" compatLnSpc="1">
            <a:prstTxWarp prst="textNoShape">
              <a:avLst/>
            </a:prstTxWarp>
          </a:bodyPr>
          <a:lstStyle>
            <a:lvl1pPr algn="r" defTabSz="931670" eaLnBrk="1" hangingPunct="1">
              <a:defRPr sz="1200">
                <a:latin typeface="Verdana" pitchFamily="34" charset="0"/>
              </a:defRPr>
            </a:lvl1pPr>
          </a:lstStyle>
          <a:p>
            <a:fld id="{F6A0FF43-1398-4567-A47C-435D6A2124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668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628" cy="464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9" tIns="46584" rIns="93169" bIns="46584" numCol="1" anchor="t" anchorCtr="0" compatLnSpc="1">
            <a:prstTxWarp prst="textNoShape">
              <a:avLst/>
            </a:prstTxWarp>
          </a:bodyPr>
          <a:lstStyle>
            <a:lvl1pPr defTabSz="931670" eaLnBrk="1" hangingPunct="1">
              <a:defRPr sz="1200">
                <a:latin typeface="Verdana" pitchFamily="34" charset="0"/>
              </a:defRPr>
            </a:lvl1pPr>
          </a:lstStyle>
          <a:p>
            <a:endParaRPr lang="en-US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183" y="0"/>
            <a:ext cx="3037628" cy="464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9" tIns="46584" rIns="93169" bIns="46584" numCol="1" anchor="t" anchorCtr="0" compatLnSpc="1">
            <a:prstTxWarp prst="textNoShape">
              <a:avLst/>
            </a:prstTxWarp>
          </a:bodyPr>
          <a:lstStyle>
            <a:lvl1pPr algn="r" defTabSz="931670" eaLnBrk="1" hangingPunct="1">
              <a:defRPr sz="1200">
                <a:latin typeface="Verdana" pitchFamily="34" charset="0"/>
              </a:defRPr>
            </a:lvl1pPr>
          </a:lstStyle>
          <a:p>
            <a:endParaRPr lang="en-US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359" y="4416108"/>
            <a:ext cx="5607684" cy="4182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9" tIns="46584" rIns="93169" bIns="465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27"/>
            <a:ext cx="3037628" cy="464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9" tIns="46584" rIns="93169" bIns="46584" numCol="1" anchor="b" anchorCtr="0" compatLnSpc="1">
            <a:prstTxWarp prst="textNoShape">
              <a:avLst/>
            </a:prstTxWarp>
          </a:bodyPr>
          <a:lstStyle>
            <a:lvl1pPr defTabSz="931670" eaLnBrk="1" hangingPunct="1">
              <a:defRPr sz="1200">
                <a:latin typeface="Verdana" pitchFamily="34" charset="0"/>
              </a:defRPr>
            </a:lvl1pPr>
          </a:lstStyle>
          <a:p>
            <a:endParaRPr lang="en-US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183" y="8830627"/>
            <a:ext cx="3037628" cy="464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9" tIns="46584" rIns="93169" bIns="46584" numCol="1" anchor="b" anchorCtr="0" compatLnSpc="1">
            <a:prstTxWarp prst="textNoShape">
              <a:avLst/>
            </a:prstTxWarp>
          </a:bodyPr>
          <a:lstStyle>
            <a:lvl1pPr algn="r" defTabSz="931670" eaLnBrk="1" hangingPunct="1">
              <a:defRPr sz="1200">
                <a:latin typeface="Verdana" pitchFamily="34" charset="0"/>
              </a:defRPr>
            </a:lvl1pPr>
          </a:lstStyle>
          <a:p>
            <a:fld id="{C6BF92BE-A6F9-4DF5-993F-09F42F056D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6982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4ED6E9-95D4-4A5A-B953-58340696F440}" type="slidenum">
              <a:rPr lang="en-US"/>
              <a:pPr/>
              <a:t>1</a:t>
            </a:fld>
            <a:endParaRPr lang="en-US"/>
          </a:p>
        </p:txBody>
      </p:sp>
      <p:sp>
        <p:nvSpPr>
          <p:cNvPr id="370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0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BF92BE-A6F9-4DF5-993F-09F42F056D6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AutoShape 2"/>
          <p:cNvSpPr>
            <a:spLocks noChangeArrowheads="1"/>
          </p:cNvSpPr>
          <p:nvPr/>
        </p:nvSpPr>
        <p:spPr bwMode="auto">
          <a:xfrm>
            <a:off x="304800" y="381000"/>
            <a:ext cx="8534400" cy="59436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23" name="AutoShape 3"/>
          <p:cNvSpPr>
            <a:spLocks noChangeArrowheads="1"/>
          </p:cNvSpPr>
          <p:nvPr/>
        </p:nvSpPr>
        <p:spPr bwMode="auto">
          <a:xfrm>
            <a:off x="381000" y="457200"/>
            <a:ext cx="8382000" cy="5791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24" name="Line 4"/>
          <p:cNvSpPr>
            <a:spLocks noChangeShapeType="1"/>
          </p:cNvSpPr>
          <p:nvPr/>
        </p:nvSpPr>
        <p:spPr bwMode="auto">
          <a:xfrm>
            <a:off x="1447800" y="2514600"/>
            <a:ext cx="69342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25" name="AutoShape 5"/>
          <p:cNvSpPr>
            <a:spLocks noChangeArrowheads="1"/>
          </p:cNvSpPr>
          <p:nvPr/>
        </p:nvSpPr>
        <p:spPr bwMode="auto">
          <a:xfrm>
            <a:off x="-2667000" y="1981200"/>
            <a:ext cx="3657600" cy="3657600"/>
          </a:xfrm>
          <a:custGeom>
            <a:avLst/>
            <a:gdLst>
              <a:gd name="G0" fmla="+- 14556 0 0"/>
              <a:gd name="G1" fmla="+- -31111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14556 -32000"/>
              <a:gd name="T13" fmla="*/ T12 w 64000"/>
              <a:gd name="T14" fmla="+- 0 -28498 -32000"/>
              <a:gd name="T15" fmla="*/ -28498 h 64000"/>
              <a:gd name="T16" fmla="+- 0 32000 -32000"/>
              <a:gd name="T17" fmla="*/ T16 w 64000"/>
              <a:gd name="T18" fmla="+- 0 0 -32000"/>
              <a:gd name="T19" fmla="*/ 0 h 64000"/>
              <a:gd name="T20" fmla="+- 0 14556 -32000"/>
              <a:gd name="T21" fmla="*/ T20 w 64000"/>
              <a:gd name="T22" fmla="+- 0 28497 -32000"/>
              <a:gd name="T23" fmla="*/ 28497 h 64000"/>
              <a:gd name="T24" fmla="+- 0 14556 -32000"/>
              <a:gd name="T25" fmla="*/ T24 w 64000"/>
              <a:gd name="T26" fmla="+- 0 28497 -32000"/>
              <a:gd name="T27" fmla="*/ 28497 h 64000"/>
              <a:gd name="T28" fmla="+- 0 14555 -32000"/>
              <a:gd name="T29" fmla="*/ T28 w 64000"/>
              <a:gd name="T30" fmla="+- 0 28497 -32000"/>
              <a:gd name="T31" fmla="*/ 28497 h 64000"/>
              <a:gd name="T32" fmla="+- 0 14556 -32000"/>
              <a:gd name="T33" fmla="*/ T32 w 64000"/>
              <a:gd name="T34" fmla="+- 0 28498 -32000"/>
              <a:gd name="T35" fmla="*/ 28498 h 64000"/>
              <a:gd name="T36" fmla="+- 0 14556 -32000"/>
              <a:gd name="T37" fmla="*/ T36 w 64000"/>
              <a:gd name="T38" fmla="+- 0 -28498 -32000"/>
              <a:gd name="T39" fmla="*/ -28498 h 64000"/>
              <a:gd name="T40" fmla="+- 0 14555 -32000"/>
              <a:gd name="T41" fmla="*/ T40 w 64000"/>
              <a:gd name="T42" fmla="+- 0 -28498 -32000"/>
              <a:gd name="T43" fmla="*/ -28498 h 64000"/>
              <a:gd name="T44" fmla="+- 0 14556 -32000"/>
              <a:gd name="T45" fmla="*/ T44 w 64000"/>
              <a:gd name="T46" fmla="+- 0 -28498 -32000"/>
              <a:gd name="T47" fmla="*/ -28498 h 64000"/>
              <a:gd name="T48" fmla="+- 0 G27 -32000"/>
              <a:gd name="T49" fmla="*/ T48 w 64000"/>
              <a:gd name="T50" fmla="+- 0 G11 -32000"/>
              <a:gd name="T51" fmla="*/ G11 h 64000"/>
              <a:gd name="T52" fmla="+- 0 G25 -32000"/>
              <a:gd name="T53" fmla="*/ T52 w 64000"/>
              <a:gd name="T54" fmla="+- 0 G14 -32000"/>
              <a:gd name="T55" fmla="*/ G14 h 64000"/>
            </a:gdLst>
            <a:ahLst/>
            <a:cxnLst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</a:cxnLst>
            <a:rect l="T49" t="T51" r="T53" b="T55"/>
            <a:pathLst>
              <a:path w="64000" h="64000">
                <a:moveTo>
                  <a:pt x="46556" y="3502"/>
                </a:moveTo>
                <a:cubicBezTo>
                  <a:pt x="57262" y="8970"/>
                  <a:pt x="64000" y="19978"/>
                  <a:pt x="64000" y="32000"/>
                </a:cubicBezTo>
                <a:cubicBezTo>
                  <a:pt x="64000" y="44021"/>
                  <a:pt x="57262" y="55029"/>
                  <a:pt x="46556" y="60497"/>
                </a:cubicBezTo>
                <a:cubicBezTo>
                  <a:pt x="46556" y="60497"/>
                  <a:pt x="46556" y="60497"/>
                  <a:pt x="46555" y="60497"/>
                </a:cubicBezTo>
                <a:lnTo>
                  <a:pt x="46556" y="60498"/>
                </a:lnTo>
                <a:lnTo>
                  <a:pt x="46556" y="3502"/>
                </a:lnTo>
                <a:lnTo>
                  <a:pt x="46555" y="3502"/>
                </a:lnTo>
                <a:cubicBezTo>
                  <a:pt x="46556" y="3502"/>
                  <a:pt x="46556" y="3502"/>
                  <a:pt x="46556" y="3502"/>
                </a:cubicBezTo>
                <a:close/>
              </a:path>
            </a:pathLst>
          </a:custGeom>
          <a:solidFill>
            <a:schemeClr val="accent2">
              <a:alpha val="58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389126" name="AutoShape 6"/>
          <p:cNvSpPr>
            <a:spLocks noChangeArrowheads="1"/>
          </p:cNvSpPr>
          <p:nvPr/>
        </p:nvSpPr>
        <p:spPr bwMode="auto">
          <a:xfrm>
            <a:off x="-3352800" y="533400"/>
            <a:ext cx="4038600" cy="4038600"/>
          </a:xfrm>
          <a:custGeom>
            <a:avLst/>
            <a:gdLst>
              <a:gd name="G0" fmla="+- 21057 0 0"/>
              <a:gd name="G1" fmla="+- -28403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21057 -32000"/>
              <a:gd name="T13" fmla="*/ T12 w 64000"/>
              <a:gd name="T14" fmla="+- 0 -24096 -32000"/>
              <a:gd name="T15" fmla="*/ -24096 h 64000"/>
              <a:gd name="T16" fmla="+- 0 32000 -32000"/>
              <a:gd name="T17" fmla="*/ T16 w 64000"/>
              <a:gd name="T18" fmla="+- 0 0 -32000"/>
              <a:gd name="T19" fmla="*/ 0 h 64000"/>
              <a:gd name="T20" fmla="+- 0 21057 -32000"/>
              <a:gd name="T21" fmla="*/ T20 w 64000"/>
              <a:gd name="T22" fmla="+- 0 24095 -32000"/>
              <a:gd name="T23" fmla="*/ 24095 h 64000"/>
              <a:gd name="T24" fmla="+- 0 21057 -32000"/>
              <a:gd name="T25" fmla="*/ T24 w 64000"/>
              <a:gd name="T26" fmla="+- 0 24095 -32000"/>
              <a:gd name="T27" fmla="*/ 24095 h 64000"/>
              <a:gd name="T28" fmla="+- 0 21056 -32000"/>
              <a:gd name="T29" fmla="*/ T28 w 64000"/>
              <a:gd name="T30" fmla="+- 0 24095 -32000"/>
              <a:gd name="T31" fmla="*/ 24095 h 64000"/>
              <a:gd name="T32" fmla="+- 0 21057 -32000"/>
              <a:gd name="T33" fmla="*/ T32 w 64000"/>
              <a:gd name="T34" fmla="+- 0 24096 -32000"/>
              <a:gd name="T35" fmla="*/ 24096 h 64000"/>
              <a:gd name="T36" fmla="+- 0 21057 -32000"/>
              <a:gd name="T37" fmla="*/ T36 w 64000"/>
              <a:gd name="T38" fmla="+- 0 -24096 -32000"/>
              <a:gd name="T39" fmla="*/ -24096 h 64000"/>
              <a:gd name="T40" fmla="+- 0 21056 -32000"/>
              <a:gd name="T41" fmla="*/ T40 w 64000"/>
              <a:gd name="T42" fmla="+- 0 -24096 -32000"/>
              <a:gd name="T43" fmla="*/ -24096 h 64000"/>
              <a:gd name="T44" fmla="+- 0 21057 -32000"/>
              <a:gd name="T45" fmla="*/ T44 w 64000"/>
              <a:gd name="T46" fmla="+- 0 -24096 -32000"/>
              <a:gd name="T47" fmla="*/ -24096 h 64000"/>
              <a:gd name="T48" fmla="+- 0 G27 -32000"/>
              <a:gd name="T49" fmla="*/ T48 w 64000"/>
              <a:gd name="T50" fmla="+- 0 G11 -32000"/>
              <a:gd name="T51" fmla="*/ G11 h 64000"/>
              <a:gd name="T52" fmla="+- 0 G25 -32000"/>
              <a:gd name="T53" fmla="*/ T52 w 64000"/>
              <a:gd name="T54" fmla="+- 0 G14 -32000"/>
              <a:gd name="T55" fmla="*/ G14 h 64000"/>
            </a:gdLst>
            <a:ahLst/>
            <a:cxnLst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</a:cxnLst>
            <a:rect l="T49" t="T51" r="T53" b="T55"/>
            <a:pathLst>
              <a:path w="64000" h="64000">
                <a:moveTo>
                  <a:pt x="53057" y="7904"/>
                </a:moveTo>
                <a:cubicBezTo>
                  <a:pt x="60010" y="13981"/>
                  <a:pt x="64000" y="22765"/>
                  <a:pt x="64000" y="32000"/>
                </a:cubicBezTo>
                <a:cubicBezTo>
                  <a:pt x="64000" y="41234"/>
                  <a:pt x="60010" y="50018"/>
                  <a:pt x="53057" y="56095"/>
                </a:cubicBezTo>
                <a:cubicBezTo>
                  <a:pt x="53057" y="56095"/>
                  <a:pt x="53057" y="56095"/>
                  <a:pt x="53056" y="56095"/>
                </a:cubicBezTo>
                <a:lnTo>
                  <a:pt x="53057" y="56096"/>
                </a:lnTo>
                <a:lnTo>
                  <a:pt x="53057" y="7904"/>
                </a:lnTo>
                <a:lnTo>
                  <a:pt x="53056" y="7904"/>
                </a:lnTo>
                <a:cubicBezTo>
                  <a:pt x="53057" y="7904"/>
                  <a:pt x="53057" y="7904"/>
                  <a:pt x="53057" y="7904"/>
                </a:cubicBezTo>
                <a:close/>
              </a:path>
            </a:pathLst>
          </a:custGeom>
          <a:solidFill>
            <a:schemeClr val="hlink">
              <a:alpha val="60001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891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015162" cy="14446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89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048000"/>
            <a:ext cx="7015162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89129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89130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89131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96B1281-205A-4E7E-B2C9-36B6C6415B2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89132" name="AutoShape 12"/>
          <p:cNvSpPr>
            <a:spLocks noChangeArrowheads="1"/>
          </p:cNvSpPr>
          <p:nvPr userDrawn="1"/>
        </p:nvSpPr>
        <p:spPr bwMode="auto">
          <a:xfrm>
            <a:off x="304800" y="381000"/>
            <a:ext cx="8534400" cy="59436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33" name="AutoShape 13"/>
          <p:cNvSpPr>
            <a:spLocks noChangeArrowheads="1"/>
          </p:cNvSpPr>
          <p:nvPr userDrawn="1"/>
        </p:nvSpPr>
        <p:spPr bwMode="auto">
          <a:xfrm>
            <a:off x="381000" y="457200"/>
            <a:ext cx="8382000" cy="5791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34" name="Line 14"/>
          <p:cNvSpPr>
            <a:spLocks noChangeShapeType="1"/>
          </p:cNvSpPr>
          <p:nvPr userDrawn="1"/>
        </p:nvSpPr>
        <p:spPr bwMode="auto">
          <a:xfrm>
            <a:off x="1447800" y="2514600"/>
            <a:ext cx="69342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35" name="AutoShape 15"/>
          <p:cNvSpPr>
            <a:spLocks noChangeArrowheads="1"/>
          </p:cNvSpPr>
          <p:nvPr userDrawn="1"/>
        </p:nvSpPr>
        <p:spPr bwMode="auto">
          <a:xfrm>
            <a:off x="-2667000" y="1981200"/>
            <a:ext cx="3657600" cy="3657600"/>
          </a:xfrm>
          <a:custGeom>
            <a:avLst/>
            <a:gdLst>
              <a:gd name="G0" fmla="+- 14556 0 0"/>
              <a:gd name="G1" fmla="+- -31111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14556 -32000"/>
              <a:gd name="T13" fmla="*/ T12 w 64000"/>
              <a:gd name="T14" fmla="+- 0 -28498 -32000"/>
              <a:gd name="T15" fmla="*/ -28498 h 64000"/>
              <a:gd name="T16" fmla="+- 0 32000 -32000"/>
              <a:gd name="T17" fmla="*/ T16 w 64000"/>
              <a:gd name="T18" fmla="+- 0 0 -32000"/>
              <a:gd name="T19" fmla="*/ 0 h 64000"/>
              <a:gd name="T20" fmla="+- 0 14556 -32000"/>
              <a:gd name="T21" fmla="*/ T20 w 64000"/>
              <a:gd name="T22" fmla="+- 0 28497 -32000"/>
              <a:gd name="T23" fmla="*/ 28497 h 64000"/>
              <a:gd name="T24" fmla="+- 0 14556 -32000"/>
              <a:gd name="T25" fmla="*/ T24 w 64000"/>
              <a:gd name="T26" fmla="+- 0 28497 -32000"/>
              <a:gd name="T27" fmla="*/ 28497 h 64000"/>
              <a:gd name="T28" fmla="+- 0 14555 -32000"/>
              <a:gd name="T29" fmla="*/ T28 w 64000"/>
              <a:gd name="T30" fmla="+- 0 28497 -32000"/>
              <a:gd name="T31" fmla="*/ 28497 h 64000"/>
              <a:gd name="T32" fmla="+- 0 14556 -32000"/>
              <a:gd name="T33" fmla="*/ T32 w 64000"/>
              <a:gd name="T34" fmla="+- 0 28498 -32000"/>
              <a:gd name="T35" fmla="*/ 28498 h 64000"/>
              <a:gd name="T36" fmla="+- 0 14556 -32000"/>
              <a:gd name="T37" fmla="*/ T36 w 64000"/>
              <a:gd name="T38" fmla="+- 0 -28498 -32000"/>
              <a:gd name="T39" fmla="*/ -28498 h 64000"/>
              <a:gd name="T40" fmla="+- 0 14555 -32000"/>
              <a:gd name="T41" fmla="*/ T40 w 64000"/>
              <a:gd name="T42" fmla="+- 0 -28498 -32000"/>
              <a:gd name="T43" fmla="*/ -28498 h 64000"/>
              <a:gd name="T44" fmla="+- 0 14556 -32000"/>
              <a:gd name="T45" fmla="*/ T44 w 64000"/>
              <a:gd name="T46" fmla="+- 0 -28498 -32000"/>
              <a:gd name="T47" fmla="*/ -28498 h 64000"/>
              <a:gd name="T48" fmla="+- 0 G27 -32000"/>
              <a:gd name="T49" fmla="*/ T48 w 64000"/>
              <a:gd name="T50" fmla="+- 0 G11 -32000"/>
              <a:gd name="T51" fmla="*/ G11 h 64000"/>
              <a:gd name="T52" fmla="+- 0 G25 -32000"/>
              <a:gd name="T53" fmla="*/ T52 w 64000"/>
              <a:gd name="T54" fmla="+- 0 G14 -32000"/>
              <a:gd name="T55" fmla="*/ G14 h 64000"/>
            </a:gdLst>
            <a:ahLst/>
            <a:cxnLst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</a:cxnLst>
            <a:rect l="T49" t="T51" r="T53" b="T55"/>
            <a:pathLst>
              <a:path w="64000" h="64000">
                <a:moveTo>
                  <a:pt x="46556" y="3502"/>
                </a:moveTo>
                <a:cubicBezTo>
                  <a:pt x="57262" y="8970"/>
                  <a:pt x="64000" y="19978"/>
                  <a:pt x="64000" y="32000"/>
                </a:cubicBezTo>
                <a:cubicBezTo>
                  <a:pt x="64000" y="44021"/>
                  <a:pt x="57262" y="55029"/>
                  <a:pt x="46556" y="60497"/>
                </a:cubicBezTo>
                <a:cubicBezTo>
                  <a:pt x="46556" y="60497"/>
                  <a:pt x="46556" y="60497"/>
                  <a:pt x="46555" y="60497"/>
                </a:cubicBezTo>
                <a:lnTo>
                  <a:pt x="46556" y="60498"/>
                </a:lnTo>
                <a:lnTo>
                  <a:pt x="46556" y="3502"/>
                </a:lnTo>
                <a:lnTo>
                  <a:pt x="46555" y="3502"/>
                </a:lnTo>
                <a:cubicBezTo>
                  <a:pt x="46556" y="3502"/>
                  <a:pt x="46556" y="3502"/>
                  <a:pt x="46556" y="3502"/>
                </a:cubicBezTo>
                <a:close/>
              </a:path>
            </a:pathLst>
          </a:custGeom>
          <a:solidFill>
            <a:schemeClr val="accent2">
              <a:alpha val="58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389136" name="AutoShape 16"/>
          <p:cNvSpPr>
            <a:spLocks noChangeArrowheads="1"/>
          </p:cNvSpPr>
          <p:nvPr userDrawn="1"/>
        </p:nvSpPr>
        <p:spPr bwMode="auto">
          <a:xfrm>
            <a:off x="-3352800" y="533400"/>
            <a:ext cx="4038600" cy="4038600"/>
          </a:xfrm>
          <a:custGeom>
            <a:avLst/>
            <a:gdLst>
              <a:gd name="G0" fmla="+- 21057 0 0"/>
              <a:gd name="G1" fmla="+- -28403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21057 -32000"/>
              <a:gd name="T13" fmla="*/ T12 w 64000"/>
              <a:gd name="T14" fmla="+- 0 -24096 -32000"/>
              <a:gd name="T15" fmla="*/ -24096 h 64000"/>
              <a:gd name="T16" fmla="+- 0 32000 -32000"/>
              <a:gd name="T17" fmla="*/ T16 w 64000"/>
              <a:gd name="T18" fmla="+- 0 0 -32000"/>
              <a:gd name="T19" fmla="*/ 0 h 64000"/>
              <a:gd name="T20" fmla="+- 0 21057 -32000"/>
              <a:gd name="T21" fmla="*/ T20 w 64000"/>
              <a:gd name="T22" fmla="+- 0 24095 -32000"/>
              <a:gd name="T23" fmla="*/ 24095 h 64000"/>
              <a:gd name="T24" fmla="+- 0 21057 -32000"/>
              <a:gd name="T25" fmla="*/ T24 w 64000"/>
              <a:gd name="T26" fmla="+- 0 24095 -32000"/>
              <a:gd name="T27" fmla="*/ 24095 h 64000"/>
              <a:gd name="T28" fmla="+- 0 21056 -32000"/>
              <a:gd name="T29" fmla="*/ T28 w 64000"/>
              <a:gd name="T30" fmla="+- 0 24095 -32000"/>
              <a:gd name="T31" fmla="*/ 24095 h 64000"/>
              <a:gd name="T32" fmla="+- 0 21057 -32000"/>
              <a:gd name="T33" fmla="*/ T32 w 64000"/>
              <a:gd name="T34" fmla="+- 0 24096 -32000"/>
              <a:gd name="T35" fmla="*/ 24096 h 64000"/>
              <a:gd name="T36" fmla="+- 0 21057 -32000"/>
              <a:gd name="T37" fmla="*/ T36 w 64000"/>
              <a:gd name="T38" fmla="+- 0 -24096 -32000"/>
              <a:gd name="T39" fmla="*/ -24096 h 64000"/>
              <a:gd name="T40" fmla="+- 0 21056 -32000"/>
              <a:gd name="T41" fmla="*/ T40 w 64000"/>
              <a:gd name="T42" fmla="+- 0 -24096 -32000"/>
              <a:gd name="T43" fmla="*/ -24096 h 64000"/>
              <a:gd name="T44" fmla="+- 0 21057 -32000"/>
              <a:gd name="T45" fmla="*/ T44 w 64000"/>
              <a:gd name="T46" fmla="+- 0 -24096 -32000"/>
              <a:gd name="T47" fmla="*/ -24096 h 64000"/>
              <a:gd name="T48" fmla="+- 0 G27 -32000"/>
              <a:gd name="T49" fmla="*/ T48 w 64000"/>
              <a:gd name="T50" fmla="+- 0 G11 -32000"/>
              <a:gd name="T51" fmla="*/ G11 h 64000"/>
              <a:gd name="T52" fmla="+- 0 G25 -32000"/>
              <a:gd name="T53" fmla="*/ T52 w 64000"/>
              <a:gd name="T54" fmla="+- 0 G14 -32000"/>
              <a:gd name="T55" fmla="*/ G14 h 64000"/>
            </a:gdLst>
            <a:ahLst/>
            <a:cxnLst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</a:cxnLst>
            <a:rect l="T49" t="T51" r="T53" b="T55"/>
            <a:pathLst>
              <a:path w="64000" h="64000">
                <a:moveTo>
                  <a:pt x="53057" y="7904"/>
                </a:moveTo>
                <a:cubicBezTo>
                  <a:pt x="60010" y="13981"/>
                  <a:pt x="64000" y="22765"/>
                  <a:pt x="64000" y="32000"/>
                </a:cubicBezTo>
                <a:cubicBezTo>
                  <a:pt x="64000" y="41234"/>
                  <a:pt x="60010" y="50018"/>
                  <a:pt x="53057" y="56095"/>
                </a:cubicBezTo>
                <a:cubicBezTo>
                  <a:pt x="53057" y="56095"/>
                  <a:pt x="53057" y="56095"/>
                  <a:pt x="53056" y="56095"/>
                </a:cubicBezTo>
                <a:lnTo>
                  <a:pt x="53057" y="56096"/>
                </a:lnTo>
                <a:lnTo>
                  <a:pt x="53057" y="7904"/>
                </a:lnTo>
                <a:lnTo>
                  <a:pt x="53056" y="7904"/>
                </a:lnTo>
                <a:cubicBezTo>
                  <a:pt x="53057" y="7904"/>
                  <a:pt x="53057" y="7904"/>
                  <a:pt x="53057" y="7904"/>
                </a:cubicBezTo>
                <a:close/>
              </a:path>
            </a:pathLst>
          </a:custGeom>
          <a:solidFill>
            <a:schemeClr val="hlink">
              <a:alpha val="60001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2295BE-529E-4F06-895D-18B1EAA56E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866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F29FB3-4170-451F-BB07-0EB9D9B100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930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01EED8-68B1-4BDA-9C38-4BBE2F67BC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257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B5A5B3-CF98-4776-BA62-55473077C0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623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CD1C5D-621E-4892-A07B-324C0322A5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103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17F3FC-E5CF-4365-9A81-28A2BD98EB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091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5F9554-D989-466C-9121-111F1E3B7E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956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FE486F-4AB6-4A8F-8F96-38FF349292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692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6B32F0-2A2A-43A8-B1C1-ACF751B40C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308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0FF197-9F08-4C45-A940-97050521B2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242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8098" name="Group 2"/>
          <p:cNvGrpSpPr>
            <a:grpSpLocks/>
          </p:cNvGrpSpPr>
          <p:nvPr/>
        </p:nvGrpSpPr>
        <p:grpSpPr bwMode="auto">
          <a:xfrm>
            <a:off x="76200" y="152400"/>
            <a:ext cx="8991600" cy="6629400"/>
            <a:chOff x="48" y="96"/>
            <a:chExt cx="5664" cy="4176"/>
          </a:xfrm>
        </p:grpSpPr>
        <p:sp>
          <p:nvSpPr>
            <p:cNvPr id="388099" name="AutoShape 3"/>
            <p:cNvSpPr>
              <a:spLocks noChangeArrowheads="1"/>
            </p:cNvSpPr>
            <p:nvPr userDrawn="1"/>
          </p:nvSpPr>
          <p:spPr bwMode="auto">
            <a:xfrm>
              <a:off x="48" y="96"/>
              <a:ext cx="5664" cy="4176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100" name="AutoShape 4"/>
            <p:cNvSpPr>
              <a:spLocks noChangeArrowheads="1"/>
            </p:cNvSpPr>
            <p:nvPr userDrawn="1"/>
          </p:nvSpPr>
          <p:spPr bwMode="auto">
            <a:xfrm>
              <a:off x="96" y="144"/>
              <a:ext cx="5568" cy="408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88101" name="Line 5"/>
          <p:cNvSpPr>
            <a:spLocks noChangeShapeType="1"/>
          </p:cNvSpPr>
          <p:nvPr/>
        </p:nvSpPr>
        <p:spPr bwMode="auto">
          <a:xfrm>
            <a:off x="1371600" y="1524000"/>
            <a:ext cx="73152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810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8810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8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88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88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+mn-lt"/>
              </a:defRPr>
            </a:lvl1pPr>
          </a:lstStyle>
          <a:p>
            <a:fld id="{5E0F6A9F-04CD-4073-B2FC-473B8EBF6A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88107" name="AutoShape 11"/>
          <p:cNvSpPr>
            <a:spLocks noChangeArrowheads="1"/>
          </p:cNvSpPr>
          <p:nvPr/>
        </p:nvSpPr>
        <p:spPr bwMode="auto">
          <a:xfrm>
            <a:off x="-2819400" y="1447800"/>
            <a:ext cx="3657600" cy="3657600"/>
          </a:xfrm>
          <a:custGeom>
            <a:avLst/>
            <a:gdLst>
              <a:gd name="G0" fmla="+- 17444 0 0"/>
              <a:gd name="G1" fmla="+- -28889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17444 -32000"/>
              <a:gd name="T13" fmla="*/ T12 w 64000"/>
              <a:gd name="T14" fmla="+- 0 -26828 -32000"/>
              <a:gd name="T15" fmla="*/ -26828 h 64000"/>
              <a:gd name="T16" fmla="+- 0 32000 -32000"/>
              <a:gd name="T17" fmla="*/ T16 w 64000"/>
              <a:gd name="T18" fmla="+- 0 0 -32000"/>
              <a:gd name="T19" fmla="*/ 0 h 64000"/>
              <a:gd name="T20" fmla="+- 0 17444 -32000"/>
              <a:gd name="T21" fmla="*/ T20 w 64000"/>
              <a:gd name="T22" fmla="+- 0 26827 -32000"/>
              <a:gd name="T23" fmla="*/ 26827 h 64000"/>
              <a:gd name="T24" fmla="+- 0 17444 -32000"/>
              <a:gd name="T25" fmla="*/ T24 w 64000"/>
              <a:gd name="T26" fmla="+- 0 26827 -32000"/>
              <a:gd name="T27" fmla="*/ 26827 h 64000"/>
              <a:gd name="T28" fmla="+- 0 17443 -32000"/>
              <a:gd name="T29" fmla="*/ T28 w 64000"/>
              <a:gd name="T30" fmla="+- 0 26827 -32000"/>
              <a:gd name="T31" fmla="*/ 26827 h 64000"/>
              <a:gd name="T32" fmla="+- 0 17444 -32000"/>
              <a:gd name="T33" fmla="*/ T32 w 64000"/>
              <a:gd name="T34" fmla="+- 0 26828 -32000"/>
              <a:gd name="T35" fmla="*/ 26828 h 64000"/>
              <a:gd name="T36" fmla="+- 0 17444 -32000"/>
              <a:gd name="T37" fmla="*/ T36 w 64000"/>
              <a:gd name="T38" fmla="+- 0 -26828 -32000"/>
              <a:gd name="T39" fmla="*/ -26828 h 64000"/>
              <a:gd name="T40" fmla="+- 0 17443 -32000"/>
              <a:gd name="T41" fmla="*/ T40 w 64000"/>
              <a:gd name="T42" fmla="+- 0 -26828 -32000"/>
              <a:gd name="T43" fmla="*/ -26828 h 64000"/>
              <a:gd name="T44" fmla="+- 0 17444 -32000"/>
              <a:gd name="T45" fmla="*/ T44 w 64000"/>
              <a:gd name="T46" fmla="+- 0 -26828 -32000"/>
              <a:gd name="T47" fmla="*/ -26828 h 64000"/>
              <a:gd name="T48" fmla="+- 0 G27 -32000"/>
              <a:gd name="T49" fmla="*/ T48 w 64000"/>
              <a:gd name="T50" fmla="+- 0 G11 -32000"/>
              <a:gd name="T51" fmla="*/ G11 h 64000"/>
              <a:gd name="T52" fmla="+- 0 G25 -32000"/>
              <a:gd name="T53" fmla="*/ T52 w 64000"/>
              <a:gd name="T54" fmla="+- 0 G14 -32000"/>
              <a:gd name="T55" fmla="*/ G14 h 64000"/>
            </a:gdLst>
            <a:ahLst/>
            <a:cxnLst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</a:cxnLst>
            <a:rect l="T49" t="T51" r="T53" b="T55"/>
            <a:pathLst>
              <a:path w="64000" h="64000">
                <a:moveTo>
                  <a:pt x="49444" y="5172"/>
                </a:moveTo>
                <a:cubicBezTo>
                  <a:pt x="58522" y="11076"/>
                  <a:pt x="64000" y="21170"/>
                  <a:pt x="64000" y="32000"/>
                </a:cubicBezTo>
                <a:cubicBezTo>
                  <a:pt x="64000" y="42829"/>
                  <a:pt x="58522" y="52923"/>
                  <a:pt x="49444" y="58827"/>
                </a:cubicBezTo>
                <a:cubicBezTo>
                  <a:pt x="49444" y="58827"/>
                  <a:pt x="49443" y="58827"/>
                  <a:pt x="49443" y="58827"/>
                </a:cubicBezTo>
                <a:lnTo>
                  <a:pt x="49444" y="58828"/>
                </a:lnTo>
                <a:lnTo>
                  <a:pt x="49444" y="5172"/>
                </a:lnTo>
                <a:lnTo>
                  <a:pt x="49443" y="5172"/>
                </a:lnTo>
                <a:cubicBezTo>
                  <a:pt x="49443" y="5172"/>
                  <a:pt x="49444" y="5172"/>
                  <a:pt x="49444" y="5172"/>
                </a:cubicBezTo>
                <a:close/>
              </a:path>
            </a:pathLst>
          </a:custGeom>
          <a:solidFill>
            <a:schemeClr val="accent2">
              <a:alpha val="58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388108" name="AutoShape 12"/>
          <p:cNvSpPr>
            <a:spLocks noChangeArrowheads="1"/>
          </p:cNvSpPr>
          <p:nvPr/>
        </p:nvSpPr>
        <p:spPr bwMode="auto">
          <a:xfrm>
            <a:off x="-3352800" y="0"/>
            <a:ext cx="4038600" cy="4038600"/>
          </a:xfrm>
          <a:custGeom>
            <a:avLst/>
            <a:gdLst>
              <a:gd name="G0" fmla="+- 21057 0 0"/>
              <a:gd name="G1" fmla="+- -28403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21057 -32000"/>
              <a:gd name="T13" fmla="*/ T12 w 64000"/>
              <a:gd name="T14" fmla="+- 0 -24096 -32000"/>
              <a:gd name="T15" fmla="*/ -24096 h 64000"/>
              <a:gd name="T16" fmla="+- 0 32000 -32000"/>
              <a:gd name="T17" fmla="*/ T16 w 64000"/>
              <a:gd name="T18" fmla="+- 0 0 -32000"/>
              <a:gd name="T19" fmla="*/ 0 h 64000"/>
              <a:gd name="T20" fmla="+- 0 21057 -32000"/>
              <a:gd name="T21" fmla="*/ T20 w 64000"/>
              <a:gd name="T22" fmla="+- 0 24095 -32000"/>
              <a:gd name="T23" fmla="*/ 24095 h 64000"/>
              <a:gd name="T24" fmla="+- 0 21057 -32000"/>
              <a:gd name="T25" fmla="*/ T24 w 64000"/>
              <a:gd name="T26" fmla="+- 0 24095 -32000"/>
              <a:gd name="T27" fmla="*/ 24095 h 64000"/>
              <a:gd name="T28" fmla="+- 0 21056 -32000"/>
              <a:gd name="T29" fmla="*/ T28 w 64000"/>
              <a:gd name="T30" fmla="+- 0 24095 -32000"/>
              <a:gd name="T31" fmla="*/ 24095 h 64000"/>
              <a:gd name="T32" fmla="+- 0 21057 -32000"/>
              <a:gd name="T33" fmla="*/ T32 w 64000"/>
              <a:gd name="T34" fmla="+- 0 24096 -32000"/>
              <a:gd name="T35" fmla="*/ 24096 h 64000"/>
              <a:gd name="T36" fmla="+- 0 21057 -32000"/>
              <a:gd name="T37" fmla="*/ T36 w 64000"/>
              <a:gd name="T38" fmla="+- 0 -24096 -32000"/>
              <a:gd name="T39" fmla="*/ -24096 h 64000"/>
              <a:gd name="T40" fmla="+- 0 21056 -32000"/>
              <a:gd name="T41" fmla="*/ T40 w 64000"/>
              <a:gd name="T42" fmla="+- 0 -24096 -32000"/>
              <a:gd name="T43" fmla="*/ -24096 h 64000"/>
              <a:gd name="T44" fmla="+- 0 21057 -32000"/>
              <a:gd name="T45" fmla="*/ T44 w 64000"/>
              <a:gd name="T46" fmla="+- 0 -24096 -32000"/>
              <a:gd name="T47" fmla="*/ -24096 h 64000"/>
              <a:gd name="T48" fmla="+- 0 G27 -32000"/>
              <a:gd name="T49" fmla="*/ T48 w 64000"/>
              <a:gd name="T50" fmla="+- 0 G11 -32000"/>
              <a:gd name="T51" fmla="*/ G11 h 64000"/>
              <a:gd name="T52" fmla="+- 0 G25 -32000"/>
              <a:gd name="T53" fmla="*/ T52 w 64000"/>
              <a:gd name="T54" fmla="+- 0 G14 -32000"/>
              <a:gd name="T55" fmla="*/ G14 h 64000"/>
            </a:gdLst>
            <a:ahLst/>
            <a:cxnLst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</a:cxnLst>
            <a:rect l="T49" t="T51" r="T53" b="T55"/>
            <a:pathLst>
              <a:path w="64000" h="64000">
                <a:moveTo>
                  <a:pt x="53057" y="7904"/>
                </a:moveTo>
                <a:cubicBezTo>
                  <a:pt x="60010" y="13981"/>
                  <a:pt x="64000" y="22765"/>
                  <a:pt x="64000" y="32000"/>
                </a:cubicBezTo>
                <a:cubicBezTo>
                  <a:pt x="64000" y="41234"/>
                  <a:pt x="60010" y="50018"/>
                  <a:pt x="53057" y="56095"/>
                </a:cubicBezTo>
                <a:cubicBezTo>
                  <a:pt x="53057" y="56095"/>
                  <a:pt x="53057" y="56095"/>
                  <a:pt x="53056" y="56095"/>
                </a:cubicBezTo>
                <a:lnTo>
                  <a:pt x="53057" y="56096"/>
                </a:lnTo>
                <a:lnTo>
                  <a:pt x="53057" y="7904"/>
                </a:lnTo>
                <a:lnTo>
                  <a:pt x="53056" y="7904"/>
                </a:lnTo>
                <a:cubicBezTo>
                  <a:pt x="53057" y="7904"/>
                  <a:pt x="53057" y="7904"/>
                  <a:pt x="53057" y="7904"/>
                </a:cubicBezTo>
                <a:close/>
              </a:path>
            </a:pathLst>
          </a:custGeom>
          <a:solidFill>
            <a:schemeClr val="hlink">
              <a:alpha val="60001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grpSp>
        <p:nvGrpSpPr>
          <p:cNvPr id="388109" name="Group 13"/>
          <p:cNvGrpSpPr>
            <a:grpSpLocks/>
          </p:cNvGrpSpPr>
          <p:nvPr/>
        </p:nvGrpSpPr>
        <p:grpSpPr bwMode="auto">
          <a:xfrm>
            <a:off x="76200" y="152400"/>
            <a:ext cx="8991600" cy="6629400"/>
            <a:chOff x="48" y="96"/>
            <a:chExt cx="5664" cy="4176"/>
          </a:xfrm>
        </p:grpSpPr>
        <p:sp>
          <p:nvSpPr>
            <p:cNvPr id="388110" name="AutoShape 14"/>
            <p:cNvSpPr>
              <a:spLocks noChangeArrowheads="1"/>
            </p:cNvSpPr>
            <p:nvPr userDrawn="1"/>
          </p:nvSpPr>
          <p:spPr bwMode="auto">
            <a:xfrm>
              <a:off x="48" y="96"/>
              <a:ext cx="5664" cy="4176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111" name="AutoShape 15"/>
            <p:cNvSpPr>
              <a:spLocks noChangeArrowheads="1"/>
            </p:cNvSpPr>
            <p:nvPr userDrawn="1"/>
          </p:nvSpPr>
          <p:spPr bwMode="auto">
            <a:xfrm>
              <a:off x="96" y="144"/>
              <a:ext cx="5568" cy="408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88112" name="Line 16"/>
          <p:cNvSpPr>
            <a:spLocks noChangeShapeType="1"/>
          </p:cNvSpPr>
          <p:nvPr/>
        </p:nvSpPr>
        <p:spPr bwMode="auto">
          <a:xfrm>
            <a:off x="1371600" y="1524000"/>
            <a:ext cx="73152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8113" name="AutoShape 17"/>
          <p:cNvSpPr>
            <a:spLocks noChangeArrowheads="1"/>
          </p:cNvSpPr>
          <p:nvPr/>
        </p:nvSpPr>
        <p:spPr bwMode="auto">
          <a:xfrm>
            <a:off x="-2819400" y="1447800"/>
            <a:ext cx="3657600" cy="3657600"/>
          </a:xfrm>
          <a:custGeom>
            <a:avLst/>
            <a:gdLst>
              <a:gd name="G0" fmla="+- 17444 0 0"/>
              <a:gd name="G1" fmla="+- -28889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17444 -32000"/>
              <a:gd name="T13" fmla="*/ T12 w 64000"/>
              <a:gd name="T14" fmla="+- 0 -26828 -32000"/>
              <a:gd name="T15" fmla="*/ -26828 h 64000"/>
              <a:gd name="T16" fmla="+- 0 32000 -32000"/>
              <a:gd name="T17" fmla="*/ T16 w 64000"/>
              <a:gd name="T18" fmla="+- 0 0 -32000"/>
              <a:gd name="T19" fmla="*/ 0 h 64000"/>
              <a:gd name="T20" fmla="+- 0 17444 -32000"/>
              <a:gd name="T21" fmla="*/ T20 w 64000"/>
              <a:gd name="T22" fmla="+- 0 26827 -32000"/>
              <a:gd name="T23" fmla="*/ 26827 h 64000"/>
              <a:gd name="T24" fmla="+- 0 17444 -32000"/>
              <a:gd name="T25" fmla="*/ T24 w 64000"/>
              <a:gd name="T26" fmla="+- 0 26827 -32000"/>
              <a:gd name="T27" fmla="*/ 26827 h 64000"/>
              <a:gd name="T28" fmla="+- 0 17443 -32000"/>
              <a:gd name="T29" fmla="*/ T28 w 64000"/>
              <a:gd name="T30" fmla="+- 0 26827 -32000"/>
              <a:gd name="T31" fmla="*/ 26827 h 64000"/>
              <a:gd name="T32" fmla="+- 0 17444 -32000"/>
              <a:gd name="T33" fmla="*/ T32 w 64000"/>
              <a:gd name="T34" fmla="+- 0 26828 -32000"/>
              <a:gd name="T35" fmla="*/ 26828 h 64000"/>
              <a:gd name="T36" fmla="+- 0 17444 -32000"/>
              <a:gd name="T37" fmla="*/ T36 w 64000"/>
              <a:gd name="T38" fmla="+- 0 -26828 -32000"/>
              <a:gd name="T39" fmla="*/ -26828 h 64000"/>
              <a:gd name="T40" fmla="+- 0 17443 -32000"/>
              <a:gd name="T41" fmla="*/ T40 w 64000"/>
              <a:gd name="T42" fmla="+- 0 -26828 -32000"/>
              <a:gd name="T43" fmla="*/ -26828 h 64000"/>
              <a:gd name="T44" fmla="+- 0 17444 -32000"/>
              <a:gd name="T45" fmla="*/ T44 w 64000"/>
              <a:gd name="T46" fmla="+- 0 -26828 -32000"/>
              <a:gd name="T47" fmla="*/ -26828 h 64000"/>
              <a:gd name="T48" fmla="+- 0 G27 -32000"/>
              <a:gd name="T49" fmla="*/ T48 w 64000"/>
              <a:gd name="T50" fmla="+- 0 G11 -32000"/>
              <a:gd name="T51" fmla="*/ G11 h 64000"/>
              <a:gd name="T52" fmla="+- 0 G25 -32000"/>
              <a:gd name="T53" fmla="*/ T52 w 64000"/>
              <a:gd name="T54" fmla="+- 0 G14 -32000"/>
              <a:gd name="T55" fmla="*/ G14 h 64000"/>
            </a:gdLst>
            <a:ahLst/>
            <a:cxnLst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</a:cxnLst>
            <a:rect l="T49" t="T51" r="T53" b="T55"/>
            <a:pathLst>
              <a:path w="64000" h="64000">
                <a:moveTo>
                  <a:pt x="49444" y="5172"/>
                </a:moveTo>
                <a:cubicBezTo>
                  <a:pt x="58522" y="11076"/>
                  <a:pt x="64000" y="21170"/>
                  <a:pt x="64000" y="32000"/>
                </a:cubicBezTo>
                <a:cubicBezTo>
                  <a:pt x="64000" y="42829"/>
                  <a:pt x="58522" y="52923"/>
                  <a:pt x="49444" y="58827"/>
                </a:cubicBezTo>
                <a:cubicBezTo>
                  <a:pt x="49444" y="58827"/>
                  <a:pt x="49443" y="58827"/>
                  <a:pt x="49443" y="58827"/>
                </a:cubicBezTo>
                <a:lnTo>
                  <a:pt x="49444" y="58828"/>
                </a:lnTo>
                <a:lnTo>
                  <a:pt x="49444" y="5172"/>
                </a:lnTo>
                <a:lnTo>
                  <a:pt x="49443" y="5172"/>
                </a:lnTo>
                <a:cubicBezTo>
                  <a:pt x="49443" y="5172"/>
                  <a:pt x="49444" y="5172"/>
                  <a:pt x="49444" y="5172"/>
                </a:cubicBezTo>
                <a:close/>
              </a:path>
            </a:pathLst>
          </a:custGeom>
          <a:solidFill>
            <a:schemeClr val="accent2">
              <a:alpha val="58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388114" name="AutoShape 18"/>
          <p:cNvSpPr>
            <a:spLocks noChangeArrowheads="1"/>
          </p:cNvSpPr>
          <p:nvPr/>
        </p:nvSpPr>
        <p:spPr bwMode="auto">
          <a:xfrm>
            <a:off x="-3352800" y="0"/>
            <a:ext cx="4038600" cy="4038600"/>
          </a:xfrm>
          <a:custGeom>
            <a:avLst/>
            <a:gdLst>
              <a:gd name="G0" fmla="+- 21057 0 0"/>
              <a:gd name="G1" fmla="+- -28403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21057 -32000"/>
              <a:gd name="T13" fmla="*/ T12 w 64000"/>
              <a:gd name="T14" fmla="+- 0 -24096 -32000"/>
              <a:gd name="T15" fmla="*/ -24096 h 64000"/>
              <a:gd name="T16" fmla="+- 0 32000 -32000"/>
              <a:gd name="T17" fmla="*/ T16 w 64000"/>
              <a:gd name="T18" fmla="+- 0 0 -32000"/>
              <a:gd name="T19" fmla="*/ 0 h 64000"/>
              <a:gd name="T20" fmla="+- 0 21057 -32000"/>
              <a:gd name="T21" fmla="*/ T20 w 64000"/>
              <a:gd name="T22" fmla="+- 0 24095 -32000"/>
              <a:gd name="T23" fmla="*/ 24095 h 64000"/>
              <a:gd name="T24" fmla="+- 0 21057 -32000"/>
              <a:gd name="T25" fmla="*/ T24 w 64000"/>
              <a:gd name="T26" fmla="+- 0 24095 -32000"/>
              <a:gd name="T27" fmla="*/ 24095 h 64000"/>
              <a:gd name="T28" fmla="+- 0 21056 -32000"/>
              <a:gd name="T29" fmla="*/ T28 w 64000"/>
              <a:gd name="T30" fmla="+- 0 24095 -32000"/>
              <a:gd name="T31" fmla="*/ 24095 h 64000"/>
              <a:gd name="T32" fmla="+- 0 21057 -32000"/>
              <a:gd name="T33" fmla="*/ T32 w 64000"/>
              <a:gd name="T34" fmla="+- 0 24096 -32000"/>
              <a:gd name="T35" fmla="*/ 24096 h 64000"/>
              <a:gd name="T36" fmla="+- 0 21057 -32000"/>
              <a:gd name="T37" fmla="*/ T36 w 64000"/>
              <a:gd name="T38" fmla="+- 0 -24096 -32000"/>
              <a:gd name="T39" fmla="*/ -24096 h 64000"/>
              <a:gd name="T40" fmla="+- 0 21056 -32000"/>
              <a:gd name="T41" fmla="*/ T40 w 64000"/>
              <a:gd name="T42" fmla="+- 0 -24096 -32000"/>
              <a:gd name="T43" fmla="*/ -24096 h 64000"/>
              <a:gd name="T44" fmla="+- 0 21057 -32000"/>
              <a:gd name="T45" fmla="*/ T44 w 64000"/>
              <a:gd name="T46" fmla="+- 0 -24096 -32000"/>
              <a:gd name="T47" fmla="*/ -24096 h 64000"/>
              <a:gd name="T48" fmla="+- 0 G27 -32000"/>
              <a:gd name="T49" fmla="*/ T48 w 64000"/>
              <a:gd name="T50" fmla="+- 0 G11 -32000"/>
              <a:gd name="T51" fmla="*/ G11 h 64000"/>
              <a:gd name="T52" fmla="+- 0 G25 -32000"/>
              <a:gd name="T53" fmla="*/ T52 w 64000"/>
              <a:gd name="T54" fmla="+- 0 G14 -32000"/>
              <a:gd name="T55" fmla="*/ G14 h 64000"/>
            </a:gdLst>
            <a:ahLst/>
            <a:cxnLst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</a:cxnLst>
            <a:rect l="T49" t="T51" r="T53" b="T55"/>
            <a:pathLst>
              <a:path w="64000" h="64000">
                <a:moveTo>
                  <a:pt x="53057" y="7904"/>
                </a:moveTo>
                <a:cubicBezTo>
                  <a:pt x="60010" y="13981"/>
                  <a:pt x="64000" y="22765"/>
                  <a:pt x="64000" y="32000"/>
                </a:cubicBezTo>
                <a:cubicBezTo>
                  <a:pt x="64000" y="41234"/>
                  <a:pt x="60010" y="50018"/>
                  <a:pt x="53057" y="56095"/>
                </a:cubicBezTo>
                <a:cubicBezTo>
                  <a:pt x="53057" y="56095"/>
                  <a:pt x="53057" y="56095"/>
                  <a:pt x="53056" y="56095"/>
                </a:cubicBezTo>
                <a:lnTo>
                  <a:pt x="53057" y="56096"/>
                </a:lnTo>
                <a:lnTo>
                  <a:pt x="53057" y="7904"/>
                </a:lnTo>
                <a:lnTo>
                  <a:pt x="53056" y="7904"/>
                </a:lnTo>
                <a:cubicBezTo>
                  <a:pt x="53057" y="7904"/>
                  <a:pt x="53057" y="7904"/>
                  <a:pt x="53057" y="7904"/>
                </a:cubicBezTo>
                <a:close/>
              </a:path>
            </a:pathLst>
          </a:custGeom>
          <a:solidFill>
            <a:schemeClr val="hlink">
              <a:alpha val="60001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900"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rgbClr val="777777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l"/>
        <a:defRPr sz="2200">
          <a:solidFill>
            <a:srgbClr val="777777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b="1" dirty="0" smtClean="0"/>
              <a:t>PARENT NIGHT </a:t>
            </a:r>
            <a:endParaRPr lang="en-US" sz="4000" b="1" dirty="0"/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2895600"/>
            <a:ext cx="7239000" cy="25908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  <a:latin typeface="+mj-lt"/>
              </a:rPr>
              <a:t>Please Sign-In!</a:t>
            </a:r>
          </a:p>
          <a:p>
            <a:endParaRPr lang="en-US" sz="2400" dirty="0" smtClean="0"/>
          </a:p>
          <a:p>
            <a:r>
              <a:rPr lang="en-US" sz="2400" dirty="0" smtClean="0"/>
              <a:t>Lake in the Hills Elementary School</a:t>
            </a:r>
            <a:endParaRPr lang="en-US" sz="2400" dirty="0"/>
          </a:p>
          <a:p>
            <a:r>
              <a:rPr lang="en-US" sz="2400" dirty="0" smtClean="0"/>
              <a:t>Second Grade – Miss Sprouse</a:t>
            </a:r>
          </a:p>
          <a:p>
            <a:r>
              <a:rPr lang="en-US" sz="2400" dirty="0" smtClean="0"/>
              <a:t>August 29, 2013</a:t>
            </a:r>
            <a:endParaRPr lang="en-US" sz="2400" dirty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752600"/>
            <a:ext cx="7467600" cy="4419600"/>
          </a:xfrm>
        </p:spPr>
        <p:txBody>
          <a:bodyPr/>
          <a:lstStyle/>
          <a:p>
            <a:r>
              <a:rPr lang="en-US" sz="2000" dirty="0" smtClean="0"/>
              <a:t>Fact Strategies (+/-) Up to 20</a:t>
            </a:r>
          </a:p>
          <a:p>
            <a:r>
              <a:rPr lang="en-US" sz="2000" dirty="0" smtClean="0"/>
              <a:t>Place Value to 1,000</a:t>
            </a:r>
          </a:p>
          <a:p>
            <a:r>
              <a:rPr lang="en-US" sz="2000" dirty="0" smtClean="0"/>
              <a:t>Time to the Nearest 5 Minutes</a:t>
            </a:r>
          </a:p>
          <a:p>
            <a:r>
              <a:rPr lang="en-US" sz="2000" dirty="0" smtClean="0"/>
              <a:t>Fluency with (+) and (-) within 100</a:t>
            </a:r>
          </a:p>
          <a:p>
            <a:r>
              <a:rPr lang="en-US" sz="2000" dirty="0" smtClean="0"/>
              <a:t>Exploring (+) and (-) within 1,000</a:t>
            </a:r>
          </a:p>
          <a:p>
            <a:r>
              <a:rPr lang="en-US" sz="2000" dirty="0" smtClean="0"/>
              <a:t>Reasoning with Shapes, Money, and Linear Measurement with Standard Units</a:t>
            </a:r>
          </a:p>
          <a:p>
            <a:r>
              <a:rPr lang="en-US" sz="2000" dirty="0" smtClean="0"/>
              <a:t>Learn (+) and (-) Facts up to 20 by the End of the Year within 2 Minutes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Note:  See handout for sample (+) and (-) timed tests.</a:t>
            </a:r>
          </a:p>
          <a:p>
            <a:pPr marL="400050" lvl="1" indent="0"/>
            <a:r>
              <a:rPr lang="en-US" sz="1600" dirty="0" smtClean="0"/>
              <a:t>	Expectation by the end of the year is 50 facts in 2 minutes.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54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Energy (fall)</a:t>
            </a:r>
          </a:p>
          <a:p>
            <a:r>
              <a:rPr lang="en-US" dirty="0" smtClean="0"/>
              <a:t>Animals (winter and into spring)</a:t>
            </a:r>
          </a:p>
          <a:p>
            <a:pPr lvl="1"/>
            <a:r>
              <a:rPr lang="en-US" dirty="0" smtClean="0"/>
              <a:t>Field Trip in the spring to Randall Oaks</a:t>
            </a:r>
          </a:p>
          <a:p>
            <a:r>
              <a:rPr lang="en-US" dirty="0" smtClean="0"/>
              <a:t>Biomes (spring)</a:t>
            </a:r>
          </a:p>
          <a:p>
            <a:r>
              <a:rPr lang="en-US" dirty="0" smtClean="0"/>
              <a:t>Nutrition-(spring)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60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Studies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Communities</a:t>
            </a:r>
          </a:p>
          <a:p>
            <a:r>
              <a:rPr lang="en-US" dirty="0" smtClean="0"/>
              <a:t>Need for Rules and Laws</a:t>
            </a:r>
          </a:p>
          <a:p>
            <a:r>
              <a:rPr lang="en-US" dirty="0" smtClean="0"/>
              <a:t>Government</a:t>
            </a:r>
          </a:p>
          <a:p>
            <a:r>
              <a:rPr lang="en-US" dirty="0" smtClean="0"/>
              <a:t>Historical Figures</a:t>
            </a:r>
          </a:p>
          <a:p>
            <a:r>
              <a:rPr lang="en-US" dirty="0" smtClean="0"/>
              <a:t>Ancient Cultures around the World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3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Step Curriculum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Focuses on Building Social and Academic Skills in Order to Promote a Better learning Environment and Well-Rounded Child.  </a:t>
            </a:r>
          </a:p>
          <a:p>
            <a:r>
              <a:rPr lang="en-US" dirty="0" smtClean="0"/>
              <a:t>Promotes a Positive Behavior Support System.</a:t>
            </a:r>
          </a:p>
          <a:p>
            <a:r>
              <a:rPr lang="en-US" dirty="0" smtClean="0"/>
              <a:t>Lesson each Monday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76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About 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27212"/>
            <a:ext cx="7921625" cy="4573587"/>
          </a:xfrm>
        </p:spPr>
        <p:txBody>
          <a:bodyPr/>
          <a:lstStyle/>
          <a:p>
            <a:r>
              <a:rPr lang="en-US" sz="2700" dirty="0" smtClean="0"/>
              <a:t>Each student will be the “Student of the Week”.</a:t>
            </a:r>
          </a:p>
          <a:p>
            <a:r>
              <a:rPr lang="en-US" sz="2700" dirty="0" smtClean="0"/>
              <a:t>They will get a poster on the Friday before their week to decorate and bring back on Monday. (Posters/pictures returned at the end of that week)</a:t>
            </a:r>
          </a:p>
          <a:p>
            <a:r>
              <a:rPr lang="en-US" sz="2700" dirty="0" smtClean="0"/>
              <a:t>They can choose to participate in daily activities during their week.</a:t>
            </a:r>
          </a:p>
          <a:p>
            <a:r>
              <a:rPr lang="en-US" sz="2700" dirty="0" smtClean="0"/>
              <a:t>List will be on the website soon!-More information in the next newsletter.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313612" cy="1143000"/>
          </a:xfrm>
        </p:spPr>
        <p:txBody>
          <a:bodyPr/>
          <a:lstStyle/>
          <a:p>
            <a:r>
              <a:rPr lang="en-US" b="1" dirty="0" smtClean="0"/>
              <a:t>Take Home Items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Green Folder-take home for Home Fun, graded work, notes</a:t>
            </a:r>
          </a:p>
          <a:p>
            <a:r>
              <a:rPr lang="en-US" dirty="0" smtClean="0"/>
              <a:t>Blue Folder-reading log</a:t>
            </a:r>
          </a:p>
          <a:p>
            <a:r>
              <a:rPr lang="en-US" dirty="0" smtClean="0"/>
              <a:t>Poetry Binder-goes home on Friday</a:t>
            </a:r>
          </a:p>
          <a:p>
            <a:r>
              <a:rPr lang="en-US" dirty="0" smtClean="0"/>
              <a:t>Assignment notebook-should be filled out each day and signed each night by parent/guardian.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90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313612" cy="1143000"/>
          </a:xfrm>
        </p:spPr>
        <p:txBody>
          <a:bodyPr/>
          <a:lstStyle/>
          <a:p>
            <a:r>
              <a:rPr lang="en-US" b="1" dirty="0" smtClean="0"/>
              <a:t>Homework Policy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0013" y="1827212"/>
            <a:ext cx="7313612" cy="4573587"/>
          </a:xfrm>
        </p:spPr>
        <p:txBody>
          <a:bodyPr/>
          <a:lstStyle/>
          <a:p>
            <a:r>
              <a:rPr lang="en-US" sz="2000" dirty="0" smtClean="0"/>
              <a:t>Promotes Responsibility and Study Skills</a:t>
            </a:r>
          </a:p>
          <a:p>
            <a:r>
              <a:rPr lang="en-US" sz="2000" dirty="0" smtClean="0"/>
              <a:t>Assignments should be written down in Assignment Book</a:t>
            </a:r>
          </a:p>
          <a:p>
            <a:r>
              <a:rPr lang="en-US" sz="2000" dirty="0" smtClean="0"/>
              <a:t>Homework brought home and returned in green folder</a:t>
            </a:r>
          </a:p>
          <a:p>
            <a:r>
              <a:rPr lang="en-US" sz="2000" dirty="0" smtClean="0"/>
              <a:t>Read 20 Minutes Nightly and Practice (+) and/or (-) Facts for 5 Minutes Nightly (Monday – Thursday) </a:t>
            </a:r>
          </a:p>
          <a:p>
            <a:r>
              <a:rPr lang="en-US" sz="2000" dirty="0" smtClean="0"/>
              <a:t>My Focus: what major concepts are understood/not understood.</a:t>
            </a:r>
          </a:p>
          <a:p>
            <a:r>
              <a:rPr lang="en-US" sz="2000" dirty="0" smtClean="0"/>
              <a:t>Incomplete Homework:  Student misses a portion of recess in order to complete </a:t>
            </a:r>
            <a:r>
              <a:rPr lang="en-US" sz="2000" dirty="0"/>
              <a:t>m</a:t>
            </a:r>
            <a:r>
              <a:rPr lang="en-US" sz="2000" dirty="0" smtClean="0"/>
              <a:t>issing homework.</a:t>
            </a:r>
          </a:p>
          <a:p>
            <a:r>
              <a:rPr lang="en-US" sz="2000" dirty="0" smtClean="0"/>
              <a:t>Homework Completed ALL Week:  Student </a:t>
            </a:r>
            <a:r>
              <a:rPr lang="en-US" sz="2000" dirty="0"/>
              <a:t>r</a:t>
            </a:r>
            <a:r>
              <a:rPr lang="en-US" sz="2000" dirty="0" smtClean="0"/>
              <a:t>eceives a “SPOT” on Friday.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97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Reading Log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Read for a MINIMUM of </a:t>
            </a:r>
            <a:r>
              <a:rPr lang="en-US" sz="2400" b="1" dirty="0" smtClean="0"/>
              <a:t>20 minutes </a:t>
            </a:r>
            <a:r>
              <a:rPr lang="en-US" sz="2400" dirty="0" smtClean="0"/>
              <a:t>each night Monday through Thursday.  Completion of the weekly Reading Log meets the requirements of ALL reading </a:t>
            </a:r>
            <a:r>
              <a:rPr lang="en-US" sz="2400" dirty="0"/>
              <a:t>i</a:t>
            </a:r>
            <a:r>
              <a:rPr lang="en-US" sz="2400" dirty="0" smtClean="0"/>
              <a:t>ncentive programs such as Book It, Ozzie Reading Program, and the Great America reading program.  No additional forms are needed. </a:t>
            </a:r>
          </a:p>
          <a:p>
            <a:pPr marL="400050" lvl="1" indent="0"/>
            <a:r>
              <a:rPr lang="en-US" sz="2000" dirty="0" smtClean="0"/>
              <a:t>Please keep all sheets for the month in folder until the month is over.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7939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School Rules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Respect for </a:t>
            </a:r>
            <a:r>
              <a:rPr lang="en-US" sz="4000" b="1" dirty="0" smtClean="0"/>
              <a:t>S</a:t>
            </a:r>
            <a:r>
              <a:rPr lang="en-US" dirty="0" smtClean="0"/>
              <a:t>elf</a:t>
            </a:r>
          </a:p>
          <a:p>
            <a:r>
              <a:rPr lang="en-US" dirty="0" smtClean="0"/>
              <a:t>Respect for </a:t>
            </a:r>
            <a:r>
              <a:rPr lang="en-US" sz="4000" b="1" dirty="0" smtClean="0"/>
              <a:t>P</a:t>
            </a:r>
            <a:r>
              <a:rPr lang="en-US" dirty="0" smtClean="0"/>
              <a:t>roperty</a:t>
            </a:r>
          </a:p>
          <a:p>
            <a:r>
              <a:rPr lang="en-US" dirty="0" smtClean="0"/>
              <a:t>Respect for </a:t>
            </a:r>
            <a:r>
              <a:rPr lang="en-US" sz="4000" b="1" dirty="0" smtClean="0"/>
              <a:t>O</a:t>
            </a:r>
            <a:r>
              <a:rPr lang="en-US" dirty="0" smtClean="0"/>
              <a:t>thers</a:t>
            </a:r>
          </a:p>
          <a:p>
            <a:r>
              <a:rPr lang="en-US" dirty="0" smtClean="0"/>
              <a:t>Respect for </a:t>
            </a:r>
            <a:r>
              <a:rPr lang="en-US" sz="4000" b="1" dirty="0" smtClean="0"/>
              <a:t>T</a:t>
            </a:r>
            <a:r>
              <a:rPr lang="en-US" dirty="0" smtClean="0"/>
              <a:t>eaching</a:t>
            </a:r>
          </a:p>
          <a:p>
            <a:pPr marL="0" indent="0">
              <a:buNone/>
            </a:pPr>
            <a:r>
              <a:rPr lang="en-US" sz="1800" dirty="0" smtClean="0"/>
              <a:t>“SPOT” cards are earned in the classroom and throughout the school for following school-wide expectations.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Note:  Behavior Matrices are attached.</a:t>
            </a:r>
          </a:p>
        </p:txBody>
      </p:sp>
    </p:spTree>
    <p:extLst>
      <p:ext uri="{BB962C8B-B14F-4D97-AF65-F5344CB8AC3E}">
        <p14:creationId xmlns:p14="http://schemas.microsoft.com/office/powerpoint/2010/main" val="273081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Classroom Rules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Follow the 4 areas of respect</a:t>
            </a:r>
          </a:p>
          <a:p>
            <a:r>
              <a:rPr lang="en-US" dirty="0" smtClean="0"/>
              <a:t>Raise your hand</a:t>
            </a:r>
          </a:p>
          <a:p>
            <a:r>
              <a:rPr lang="en-US" dirty="0" smtClean="0"/>
              <a:t>Wait your turn</a:t>
            </a:r>
          </a:p>
          <a:p>
            <a:r>
              <a:rPr lang="en-US" dirty="0" smtClean="0"/>
              <a:t>Try your best</a:t>
            </a:r>
          </a:p>
          <a:p>
            <a:r>
              <a:rPr lang="en-US" dirty="0" smtClean="0"/>
              <a:t>Be a “Bucket Filler”</a:t>
            </a:r>
          </a:p>
          <a:p>
            <a:r>
              <a:rPr lang="en-US" dirty="0" smtClean="0"/>
              <a:t>Keep hands and feet to yourself</a:t>
            </a:r>
          </a:p>
          <a:p>
            <a:r>
              <a:rPr lang="en-US" dirty="0" smtClean="0"/>
              <a:t>Be an active listener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72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04800"/>
            <a:ext cx="7313612" cy="1143000"/>
          </a:xfrm>
        </p:spPr>
        <p:txBody>
          <a:bodyPr/>
          <a:lstStyle/>
          <a:p>
            <a:r>
              <a:rPr lang="en-US" b="1" dirty="0" smtClean="0"/>
              <a:t>Welcome, </a:t>
            </a:r>
            <a:r>
              <a:rPr lang="en-US" b="1" dirty="0"/>
              <a:t>Parents!</a:t>
            </a:r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Welcome:  Introduction of myself</a:t>
            </a:r>
          </a:p>
          <a:p>
            <a:r>
              <a:rPr lang="en-US" sz="2800" dirty="0"/>
              <a:t>G</a:t>
            </a:r>
            <a:r>
              <a:rPr lang="en-US" sz="2800" dirty="0" smtClean="0"/>
              <a:t>oals </a:t>
            </a:r>
            <a:r>
              <a:rPr lang="en-US" sz="2800" dirty="0"/>
              <a:t>for </a:t>
            </a:r>
            <a:r>
              <a:rPr lang="en-US" sz="2800" dirty="0" smtClean="0"/>
              <a:t>Parent Night</a:t>
            </a:r>
            <a:endParaRPr lang="en-US" sz="2800" dirty="0"/>
          </a:p>
          <a:p>
            <a:pPr lvl="1"/>
            <a:r>
              <a:rPr lang="en-US" sz="2400" dirty="0" smtClean="0"/>
              <a:t>To outline curriculum</a:t>
            </a:r>
          </a:p>
          <a:p>
            <a:pPr lvl="1"/>
            <a:r>
              <a:rPr lang="en-US" sz="2400" dirty="0" smtClean="0"/>
              <a:t>To explain behavioral expectations</a:t>
            </a:r>
          </a:p>
          <a:p>
            <a:pPr lvl="1"/>
            <a:r>
              <a:rPr lang="en-US" sz="2400" dirty="0" smtClean="0"/>
              <a:t>To detail </a:t>
            </a:r>
            <a:r>
              <a:rPr lang="en-US" sz="2400" dirty="0"/>
              <a:t>c</a:t>
            </a:r>
            <a:r>
              <a:rPr lang="en-US" sz="2400" dirty="0" smtClean="0"/>
              <a:t>lassroom </a:t>
            </a:r>
            <a:r>
              <a:rPr lang="en-US" sz="2400" dirty="0"/>
              <a:t>p</a:t>
            </a:r>
            <a:r>
              <a:rPr lang="en-US" sz="2400" dirty="0" smtClean="0"/>
              <a:t>rocedures</a:t>
            </a:r>
            <a:endParaRPr lang="en-US" sz="2400" dirty="0"/>
          </a:p>
          <a:p>
            <a:pPr lvl="1"/>
            <a:r>
              <a:rPr lang="en-US" sz="2400" dirty="0"/>
              <a:t>To share information about </a:t>
            </a:r>
            <a:r>
              <a:rPr lang="en-US" sz="2400" dirty="0" smtClean="0"/>
              <a:t>how learning can be supported at home</a:t>
            </a:r>
            <a:endParaRPr lang="en-US" sz="2800" dirty="0"/>
          </a:p>
          <a:p>
            <a:pPr lvl="1"/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Behavior Chart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370013" y="1827212"/>
            <a:ext cx="7313612" cy="4344987"/>
          </a:xfrm>
        </p:spPr>
        <p:txBody>
          <a:bodyPr/>
          <a:lstStyle/>
          <a:p>
            <a:r>
              <a:rPr lang="en-US" dirty="0" smtClean="0"/>
              <a:t>Green Card=Awesome day!  Followed directions and was ready to learn!</a:t>
            </a:r>
          </a:p>
          <a:p>
            <a:r>
              <a:rPr lang="en-US" dirty="0" smtClean="0"/>
              <a:t>Yellow Card=Two verbal warnings were given, 5+ minutes of recess were missed</a:t>
            </a:r>
          </a:p>
          <a:p>
            <a:r>
              <a:rPr lang="en-US" dirty="0" smtClean="0"/>
              <a:t>Red Card=phone call home, all of recess missed, possible contact with Mrs. Poole.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49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Dojo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7212"/>
            <a:ext cx="7997825" cy="4802187"/>
          </a:xfrm>
        </p:spPr>
        <p:txBody>
          <a:bodyPr/>
          <a:lstStyle/>
          <a:p>
            <a:r>
              <a:rPr lang="en-US" dirty="0" smtClean="0"/>
              <a:t>New tool to manage individual behavior</a:t>
            </a:r>
          </a:p>
          <a:p>
            <a:r>
              <a:rPr lang="en-US" dirty="0" smtClean="0"/>
              <a:t>It is used daily and I try to assign points once or twice a day</a:t>
            </a:r>
          </a:p>
          <a:p>
            <a:r>
              <a:rPr lang="en-US" dirty="0" smtClean="0"/>
              <a:t>Incentive for positive behavior</a:t>
            </a:r>
          </a:p>
          <a:p>
            <a:pPr lvl="1"/>
            <a:r>
              <a:rPr lang="en-US" dirty="0" smtClean="0"/>
              <a:t>Different prizes for reaching a certain amount of points.  </a:t>
            </a:r>
          </a:p>
          <a:p>
            <a:pPr lvl="1"/>
            <a:r>
              <a:rPr lang="en-US" dirty="0" smtClean="0"/>
              <a:t>Points start over one someone reaches the goal.</a:t>
            </a:r>
          </a:p>
          <a:p>
            <a:r>
              <a:rPr lang="en-US" sz="2000" dirty="0" smtClean="0"/>
              <a:t>See parent handout for Class Dojo with code to check their points</a:t>
            </a:r>
            <a:endParaRPr lang="en-US" sz="2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Quantum Learning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313612" cy="4800600"/>
          </a:xfrm>
        </p:spPr>
        <p:txBody>
          <a:bodyPr/>
          <a:lstStyle/>
          <a:p>
            <a:r>
              <a:rPr lang="en-US" dirty="0" smtClean="0"/>
              <a:t>Teach to the Brain</a:t>
            </a:r>
          </a:p>
          <a:p>
            <a:r>
              <a:rPr lang="en-US" dirty="0" smtClean="0"/>
              <a:t>Use of Color, Music, and Movement</a:t>
            </a:r>
          </a:p>
          <a:p>
            <a:r>
              <a:rPr lang="en-US" dirty="0" smtClean="0"/>
              <a:t>Celebrations of learning</a:t>
            </a:r>
          </a:p>
          <a:p>
            <a:r>
              <a:rPr lang="en-US" dirty="0" smtClean="0"/>
              <a:t>5 Tenets to Teaching and Learning</a:t>
            </a:r>
          </a:p>
          <a:p>
            <a:pPr lvl="1"/>
            <a:r>
              <a:rPr lang="en-US" sz="2400" dirty="0" smtClean="0"/>
              <a:t>Everything is on Purpose</a:t>
            </a:r>
          </a:p>
          <a:p>
            <a:pPr lvl="1"/>
            <a:r>
              <a:rPr lang="en-US" sz="2400" dirty="0" smtClean="0"/>
              <a:t>Acknowledge Every Effort</a:t>
            </a:r>
          </a:p>
          <a:p>
            <a:pPr lvl="1"/>
            <a:r>
              <a:rPr lang="en-US" sz="2400" dirty="0" smtClean="0"/>
              <a:t>Everything Speaks</a:t>
            </a:r>
          </a:p>
          <a:p>
            <a:pPr lvl="1"/>
            <a:r>
              <a:rPr lang="en-US" sz="2400" dirty="0" smtClean="0"/>
              <a:t>Experience Before Label</a:t>
            </a:r>
          </a:p>
          <a:p>
            <a:pPr lvl="1"/>
            <a:r>
              <a:rPr lang="en-US" sz="2400" dirty="0" smtClean="0"/>
              <a:t>If it is Worth Learning, It’s Worth Celebrating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7249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Classroom Jobs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take Ownership of the Classroom</a:t>
            </a:r>
          </a:p>
          <a:p>
            <a:r>
              <a:rPr lang="en-US" dirty="0" smtClean="0"/>
              <a:t>Students have a job every other week.</a:t>
            </a:r>
          </a:p>
        </p:txBody>
      </p:sp>
    </p:spTree>
    <p:extLst>
      <p:ext uri="{BB962C8B-B14F-4D97-AF65-F5344CB8AC3E}">
        <p14:creationId xmlns:p14="http://schemas.microsoft.com/office/powerpoint/2010/main" val="65475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Schedule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0013" y="1827212"/>
            <a:ext cx="7313612" cy="4573587"/>
          </a:xfrm>
        </p:spPr>
        <p:txBody>
          <a:bodyPr/>
          <a:lstStyle/>
          <a:p>
            <a:r>
              <a:rPr lang="en-US" sz="2800" dirty="0" smtClean="0"/>
              <a:t>Snack- Daily around 10:00-10:30</a:t>
            </a:r>
          </a:p>
          <a:p>
            <a:r>
              <a:rPr lang="en-US" sz="2800" dirty="0" smtClean="0"/>
              <a:t>Recess- Daily</a:t>
            </a:r>
            <a:r>
              <a:rPr lang="en-US" sz="2800" dirty="0"/>
              <a:t>  </a:t>
            </a:r>
            <a:r>
              <a:rPr lang="en-US" sz="2800" dirty="0" smtClean="0"/>
              <a:t>11:50 </a:t>
            </a:r>
            <a:r>
              <a:rPr lang="en-US" sz="2800" dirty="0"/>
              <a:t>- </a:t>
            </a:r>
            <a:r>
              <a:rPr lang="en-US" sz="2800" dirty="0" smtClean="0"/>
              <a:t>12:12</a:t>
            </a:r>
          </a:p>
          <a:p>
            <a:r>
              <a:rPr lang="en-US" sz="2800" dirty="0" smtClean="0"/>
              <a:t>Lunch- Daily 12:18 </a:t>
            </a:r>
            <a:r>
              <a:rPr lang="en-US" sz="2800" dirty="0"/>
              <a:t>- </a:t>
            </a:r>
            <a:r>
              <a:rPr lang="en-US" sz="2800" dirty="0" smtClean="0"/>
              <a:t>12:50</a:t>
            </a:r>
          </a:p>
          <a:p>
            <a:r>
              <a:rPr lang="en-US" sz="2800" dirty="0" smtClean="0"/>
              <a:t>P.E.-  Thurs (10:30-11:00) </a:t>
            </a:r>
            <a:r>
              <a:rPr lang="en-US" sz="2800" dirty="0"/>
              <a:t>+</a:t>
            </a:r>
            <a:r>
              <a:rPr lang="en-US" sz="2800" dirty="0" smtClean="0"/>
              <a:t> Fri.</a:t>
            </a:r>
            <a:r>
              <a:rPr lang="en-US" sz="2800" dirty="0"/>
              <a:t> </a:t>
            </a:r>
            <a:r>
              <a:rPr lang="en-US" sz="2800" dirty="0" smtClean="0"/>
              <a:t> 11-11:30)</a:t>
            </a:r>
          </a:p>
          <a:p>
            <a:r>
              <a:rPr lang="en-US" sz="2800" dirty="0" smtClean="0"/>
              <a:t>Music- Mon. </a:t>
            </a:r>
            <a:r>
              <a:rPr lang="en-US" sz="2800" dirty="0"/>
              <a:t>+</a:t>
            </a:r>
            <a:r>
              <a:rPr lang="en-US" sz="2800" dirty="0" smtClean="0"/>
              <a:t> Tues. 11 – 11:30</a:t>
            </a:r>
          </a:p>
          <a:p>
            <a:r>
              <a:rPr lang="en-US" sz="2800" dirty="0" smtClean="0"/>
              <a:t>Computers- Wednesdays 2-2:30</a:t>
            </a:r>
          </a:p>
          <a:p>
            <a:r>
              <a:rPr lang="en-US" sz="2800" dirty="0" smtClean="0"/>
              <a:t>Library- Thursdays  1:45 – 2:00</a:t>
            </a:r>
          </a:p>
          <a:p>
            <a:pPr lvl="1"/>
            <a:r>
              <a:rPr lang="en-US" sz="2000" dirty="0" smtClean="0"/>
              <a:t>Will be able to check out 2 books this year.</a:t>
            </a:r>
          </a:p>
          <a:p>
            <a:r>
              <a:rPr lang="en-US" sz="2800" dirty="0" smtClean="0"/>
              <a:t>Art- Fridays 2:00 – </a:t>
            </a:r>
            <a:r>
              <a:rPr lang="en-US" sz="2800" dirty="0"/>
              <a:t>2</a:t>
            </a:r>
            <a:r>
              <a:rPr lang="en-US" sz="2800" dirty="0" smtClean="0"/>
              <a:t>:30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9531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Snack Time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0013" y="1827212"/>
            <a:ext cx="7313612" cy="4573587"/>
          </a:xfrm>
        </p:spPr>
        <p:txBody>
          <a:bodyPr/>
          <a:lstStyle/>
          <a:p>
            <a:r>
              <a:rPr lang="en-US" dirty="0" smtClean="0"/>
              <a:t>Daily around 10:00 A.M.</a:t>
            </a:r>
          </a:p>
          <a:p>
            <a:r>
              <a:rPr lang="en-US" dirty="0" smtClean="0"/>
              <a:t>Healthy Snack: No cookies, candy, or chips. </a:t>
            </a:r>
          </a:p>
          <a:p>
            <a:pPr lvl="1"/>
            <a:r>
              <a:rPr lang="en-US" dirty="0" smtClean="0"/>
              <a:t>Crackers, cereal, fruit snacks are fine </a:t>
            </a:r>
            <a:r>
              <a:rPr lang="en-US" dirty="0" smtClean="0">
                <a:sym typeface="Wingdings"/>
              </a:rPr>
              <a:t></a:t>
            </a:r>
            <a:endParaRPr lang="en-US" dirty="0" smtClean="0"/>
          </a:p>
          <a:p>
            <a:r>
              <a:rPr lang="en-US" dirty="0" smtClean="0"/>
              <a:t>Must be Able to Eat it Independently so Learning can Continue</a:t>
            </a:r>
          </a:p>
          <a:p>
            <a:r>
              <a:rPr lang="en-US" dirty="0" smtClean="0"/>
              <a:t>Provide Utensils if Needed</a:t>
            </a:r>
          </a:p>
          <a:p>
            <a:r>
              <a:rPr lang="en-US" dirty="0" smtClean="0"/>
              <a:t>Water Bottles are Encouraged</a:t>
            </a:r>
          </a:p>
          <a:p>
            <a:pPr lvl="1"/>
            <a:r>
              <a:rPr lang="en-US" dirty="0" smtClean="0"/>
              <a:t>No juice, Gatorade, or </a:t>
            </a:r>
            <a:r>
              <a:rPr lang="en-US" dirty="0" err="1" smtClean="0"/>
              <a:t>Kool</a:t>
            </a:r>
            <a:r>
              <a:rPr lang="en-US" dirty="0" smtClean="0"/>
              <a:t>-Aide</a:t>
            </a:r>
          </a:p>
        </p:txBody>
      </p:sp>
    </p:spTree>
    <p:extLst>
      <p:ext uri="{BB962C8B-B14F-4D97-AF65-F5344CB8AC3E}">
        <p14:creationId xmlns:p14="http://schemas.microsoft.com/office/powerpoint/2010/main" val="130020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Birthday Procedure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Birthdays should be Celebrated!!!</a:t>
            </a:r>
          </a:p>
          <a:p>
            <a:r>
              <a:rPr lang="en-US" sz="2400" dirty="0" smtClean="0"/>
              <a:t>Treats must be Pre-Packaged and Store Bought.  </a:t>
            </a:r>
            <a:r>
              <a:rPr lang="en-US" sz="2400" u="sng" dirty="0" smtClean="0"/>
              <a:t>We have 24 students currently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Monthly Birthday Lunches with the Teacher</a:t>
            </a:r>
          </a:p>
          <a:p>
            <a:r>
              <a:rPr lang="en-US" sz="2400" dirty="0" smtClean="0"/>
              <a:t>Half Birthdays are Celebrated for June and July Birthdays</a:t>
            </a:r>
          </a:p>
          <a:p>
            <a:r>
              <a:rPr lang="en-US" sz="2400" dirty="0" smtClean="0"/>
              <a:t>Treat Alternatives:</a:t>
            </a:r>
            <a:r>
              <a:rPr lang="en-US" dirty="0" smtClean="0"/>
              <a:t>	</a:t>
            </a:r>
          </a:p>
          <a:p>
            <a:pPr lvl="1"/>
            <a:r>
              <a:rPr lang="en-US" sz="2000" dirty="0" smtClean="0"/>
              <a:t>Donate a Book to the Library</a:t>
            </a:r>
          </a:p>
          <a:p>
            <a:pPr lvl="1"/>
            <a:r>
              <a:rPr lang="en-US" sz="2000" dirty="0" smtClean="0"/>
              <a:t>Donate a Book to the Classroom</a:t>
            </a:r>
          </a:p>
          <a:p>
            <a:pPr lvl="1"/>
            <a:r>
              <a:rPr lang="en-US" sz="2000" dirty="0" smtClean="0"/>
              <a:t>Pass out Pencils, Stickers, etc.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98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Website and Blog Information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http://</a:t>
            </a:r>
            <a:r>
              <a:rPr lang="en-US" dirty="0" err="1" smtClean="0"/>
              <a:t>misssprouse.weebly.com</a:t>
            </a:r>
            <a:endParaRPr lang="en-US" dirty="0" smtClean="0"/>
          </a:p>
          <a:p>
            <a:r>
              <a:rPr lang="en-US" dirty="0" smtClean="0"/>
              <a:t>Visit the website for classroom information, pictures, and educational websites.</a:t>
            </a:r>
          </a:p>
          <a:p>
            <a:pPr lvl="1"/>
            <a:r>
              <a:rPr lang="en-US" dirty="0" smtClean="0"/>
              <a:t>Please email me any pictures you may have of the class/students that you would like on the website.</a:t>
            </a:r>
          </a:p>
          <a:p>
            <a:r>
              <a:rPr lang="en-US" dirty="0" smtClean="0"/>
              <a:t>Students are invited to participate on the blog.</a:t>
            </a:r>
          </a:p>
        </p:txBody>
      </p:sp>
    </p:spTree>
    <p:extLst>
      <p:ext uri="{BB962C8B-B14F-4D97-AF65-F5344CB8AC3E}">
        <p14:creationId xmlns:p14="http://schemas.microsoft.com/office/powerpoint/2010/main" val="84145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Get Involved!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Join the PTC</a:t>
            </a:r>
          </a:p>
          <a:p>
            <a:r>
              <a:rPr lang="en-US" dirty="0" smtClean="0"/>
              <a:t>Attend Events and Fundraisers</a:t>
            </a:r>
          </a:p>
          <a:p>
            <a:r>
              <a:rPr lang="en-US" dirty="0" smtClean="0"/>
              <a:t>Volunteer Opportunities:</a:t>
            </a:r>
          </a:p>
          <a:p>
            <a:pPr lvl="1"/>
            <a:r>
              <a:rPr lang="en-US" sz="2900" dirty="0" smtClean="0"/>
              <a:t>TAP Parents</a:t>
            </a:r>
          </a:p>
          <a:p>
            <a:pPr lvl="1"/>
            <a:r>
              <a:rPr lang="en-US" sz="2900" dirty="0" smtClean="0"/>
              <a:t>Mystery Readers-parents, siblings, grandparents, etc.</a:t>
            </a:r>
          </a:p>
          <a:p>
            <a:pPr lvl="1"/>
            <a:r>
              <a:rPr lang="en-US" sz="2900" dirty="0" smtClean="0"/>
              <a:t>Party </a:t>
            </a:r>
            <a:r>
              <a:rPr lang="en-US" sz="2900" dirty="0" smtClean="0"/>
              <a:t>Coordinators</a:t>
            </a:r>
            <a:endParaRPr lang="en-US" sz="2900" dirty="0"/>
          </a:p>
          <a:p>
            <a:pPr lvl="2"/>
            <a:r>
              <a:rPr lang="en-US" sz="2600" dirty="0" smtClean="0"/>
              <a:t>Apple Party and Polar Express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Closing</a:t>
            </a:r>
            <a:endParaRPr lang="en-US" b="1" dirty="0"/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Parent Night is not a conference. If you want a conference, please let me know, and we’ll set a date and time.  </a:t>
            </a:r>
          </a:p>
          <a:p>
            <a:r>
              <a:rPr lang="en-US" sz="2800" dirty="0" smtClean="0"/>
              <a:t>Parents, please collect all handouts off your child’s desk.</a:t>
            </a:r>
          </a:p>
          <a:p>
            <a:r>
              <a:rPr lang="en-US" sz="2800" dirty="0" smtClean="0"/>
              <a:t>Please sign and return the first page of this packet by Tuesday, September 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.  </a:t>
            </a:r>
          </a:p>
          <a:p>
            <a:pPr marL="0" indent="0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Poem: </a:t>
            </a:r>
            <a:r>
              <a:rPr lang="en-US" b="1" i="1" dirty="0" smtClean="0"/>
              <a:t>Unity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I </a:t>
            </a:r>
            <a:r>
              <a:rPr lang="en-US" sz="2000" dirty="0"/>
              <a:t>dreamed I stood in a studio </a:t>
            </a:r>
            <a:br>
              <a:rPr lang="en-US" sz="2000" dirty="0"/>
            </a:br>
            <a:r>
              <a:rPr lang="en-US" sz="2000" dirty="0"/>
              <a:t>and watched the sculptors there. </a:t>
            </a:r>
            <a:br>
              <a:rPr lang="en-US" sz="2000" dirty="0"/>
            </a:br>
            <a:r>
              <a:rPr lang="en-US" sz="2000" dirty="0"/>
              <a:t>The clay they used was a young child's mind, </a:t>
            </a:r>
            <a:br>
              <a:rPr lang="en-US" sz="2000" dirty="0"/>
            </a:br>
            <a:r>
              <a:rPr lang="en-US" sz="2000" dirty="0"/>
              <a:t>and they fashioned it with care.</a:t>
            </a:r>
            <a:endParaRPr lang="en-US" sz="600" dirty="0"/>
          </a:p>
          <a:p>
            <a:pPr marL="0" indent="0">
              <a:buNone/>
            </a:pPr>
            <a:endParaRPr lang="en-US" sz="600" dirty="0" smtClean="0"/>
          </a:p>
          <a:p>
            <a:pPr marL="0" indent="0">
              <a:buNone/>
            </a:pPr>
            <a:r>
              <a:rPr lang="en-US" sz="2000" dirty="0" smtClean="0"/>
              <a:t>One </a:t>
            </a:r>
            <a:r>
              <a:rPr lang="en-US" sz="2000" dirty="0"/>
              <a:t>was a teacher; </a:t>
            </a:r>
            <a:br>
              <a:rPr lang="en-US" sz="2000" dirty="0"/>
            </a:br>
            <a:r>
              <a:rPr lang="en-US" sz="2000" dirty="0"/>
              <a:t>the tools he used were books, and music, and art. </a:t>
            </a:r>
            <a:br>
              <a:rPr lang="en-US" sz="2000" dirty="0"/>
            </a:br>
            <a:r>
              <a:rPr lang="en-US" sz="2000" dirty="0"/>
              <a:t>One, a parent with a guiding hand, </a:t>
            </a:r>
            <a:br>
              <a:rPr lang="en-US" sz="2000" dirty="0"/>
            </a:br>
            <a:r>
              <a:rPr lang="en-US" sz="2000" dirty="0"/>
              <a:t>and a gentle, loving heart.</a:t>
            </a:r>
            <a:endParaRPr lang="en-US" sz="600" dirty="0"/>
          </a:p>
          <a:p>
            <a:pPr marL="0" indent="0">
              <a:buNone/>
            </a:pPr>
            <a:endParaRPr lang="en-US" sz="600" dirty="0" smtClean="0"/>
          </a:p>
          <a:p>
            <a:pPr marL="0" indent="0">
              <a:buNone/>
            </a:pPr>
            <a:r>
              <a:rPr lang="en-US" sz="2000" dirty="0" smtClean="0"/>
              <a:t>Day </a:t>
            </a:r>
            <a:r>
              <a:rPr lang="en-US" sz="2000" dirty="0"/>
              <a:t>after day the teacher toiled, </a:t>
            </a:r>
            <a:br>
              <a:rPr lang="en-US" sz="2000" dirty="0"/>
            </a:br>
            <a:r>
              <a:rPr lang="en-US" sz="2000" dirty="0"/>
              <a:t>with touch that was deft and sure, </a:t>
            </a:r>
            <a:br>
              <a:rPr lang="en-US" sz="2000" dirty="0"/>
            </a:br>
            <a:r>
              <a:rPr lang="en-US" sz="2000" dirty="0"/>
              <a:t>While the parents labored by his side </a:t>
            </a:r>
            <a:br>
              <a:rPr lang="en-US" sz="2000" dirty="0"/>
            </a:br>
            <a:r>
              <a:rPr lang="en-US" sz="2000" dirty="0"/>
              <a:t>and polished and smoothed it o'er.</a:t>
            </a:r>
          </a:p>
          <a:p>
            <a:pPr marL="0" indent="0">
              <a:buNone/>
            </a:pPr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9081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Unity, </a:t>
            </a:r>
            <a:r>
              <a:rPr lang="en-US" dirty="0" smtClean="0"/>
              <a:t>continued…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676400"/>
            <a:ext cx="5974598" cy="3456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335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Philosophy on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8074025" cy="4954587"/>
          </a:xfrm>
        </p:spPr>
        <p:txBody>
          <a:bodyPr/>
          <a:lstStyle/>
          <a:p>
            <a:r>
              <a:rPr lang="en-US" sz="2200" dirty="0" smtClean="0"/>
              <a:t>Each child has the ability to succeed.</a:t>
            </a:r>
          </a:p>
          <a:p>
            <a:r>
              <a:rPr lang="en-US" sz="2200" dirty="0" smtClean="0"/>
              <a:t>Taking into account each student’s strengths/weaknesses when planning.</a:t>
            </a:r>
          </a:p>
          <a:p>
            <a:r>
              <a:rPr lang="en-US" sz="2200" dirty="0" smtClean="0"/>
              <a:t>Children learn best through their ability to explore and apply skills taught.</a:t>
            </a:r>
          </a:p>
          <a:p>
            <a:r>
              <a:rPr lang="en-US" sz="2200" dirty="0" smtClean="0"/>
              <a:t>Variety of visual, auditory, and kinesthetic lessons daily.</a:t>
            </a:r>
          </a:p>
          <a:p>
            <a:r>
              <a:rPr lang="en-US" sz="2200" dirty="0" smtClean="0"/>
              <a:t>Both individual and small group opportunities daily</a:t>
            </a:r>
          </a:p>
          <a:p>
            <a:pPr lvl="1"/>
            <a:r>
              <a:rPr lang="en-US" sz="2200" dirty="0" smtClean="0"/>
              <a:t>great for students who enjoy working with others and also for those who work best independently</a:t>
            </a:r>
          </a:p>
          <a:p>
            <a:r>
              <a:rPr lang="en-US" sz="2200" dirty="0" smtClean="0"/>
              <a:t>We are a classroom family, we will all work together, and we will learn from each other daily </a:t>
            </a:r>
            <a:r>
              <a:rPr lang="en-US" sz="2200" dirty="0" smtClean="0">
                <a:sym typeface="Wingdings"/>
              </a:rPr>
              <a:t> </a:t>
            </a:r>
            <a:endParaRPr lang="en-US" sz="2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038" y="985838"/>
            <a:ext cx="7015162" cy="3509962"/>
          </a:xfrm>
        </p:spPr>
        <p:txBody>
          <a:bodyPr/>
          <a:lstStyle/>
          <a:p>
            <a:r>
              <a:rPr lang="en-US" sz="6800" b="1" dirty="0" smtClean="0"/>
              <a:t>Second Grade Curriculum Highlights</a:t>
            </a:r>
            <a:endParaRPr lang="en-US" sz="6800" b="1" dirty="0"/>
          </a:p>
        </p:txBody>
      </p:sp>
    </p:spTree>
    <p:extLst>
      <p:ext uri="{BB962C8B-B14F-4D97-AF65-F5344CB8AC3E}">
        <p14:creationId xmlns:p14="http://schemas.microsoft.com/office/powerpoint/2010/main" val="39822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Arts</a:t>
            </a:r>
            <a:endParaRPr lang="en-US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8153400" cy="49530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Balanced Literacy Approach with a </a:t>
            </a:r>
          </a:p>
          <a:p>
            <a:pPr marL="0" indent="0">
              <a:buNone/>
            </a:pPr>
            <a:r>
              <a:rPr lang="en-US" sz="2400" dirty="0" smtClean="0"/>
              <a:t>90 </a:t>
            </a:r>
            <a:r>
              <a:rPr lang="en-US" sz="2400" dirty="0"/>
              <a:t>M</a:t>
            </a:r>
            <a:r>
              <a:rPr lang="en-US" sz="2400" dirty="0" smtClean="0"/>
              <a:t>inute </a:t>
            </a:r>
            <a:r>
              <a:rPr lang="en-US" sz="2400" dirty="0"/>
              <a:t>U</a:t>
            </a:r>
            <a:r>
              <a:rPr lang="en-US" sz="2400" dirty="0" smtClean="0"/>
              <a:t>ninterrupted </a:t>
            </a:r>
            <a:r>
              <a:rPr lang="en-US" sz="2400" dirty="0"/>
              <a:t>R</a:t>
            </a:r>
            <a:r>
              <a:rPr lang="en-US" sz="2400" dirty="0" smtClean="0"/>
              <a:t>eading Block</a:t>
            </a:r>
          </a:p>
          <a:p>
            <a:pPr lvl="1"/>
            <a:r>
              <a:rPr lang="en-US" sz="2000" dirty="0" smtClean="0"/>
              <a:t>Guided Reading:  small groups</a:t>
            </a:r>
          </a:p>
          <a:p>
            <a:pPr lvl="1"/>
            <a:r>
              <a:rPr lang="en-US" sz="2000" dirty="0" smtClean="0"/>
              <a:t>Independent Reading daily (read to self)</a:t>
            </a:r>
          </a:p>
          <a:p>
            <a:pPr lvl="1"/>
            <a:r>
              <a:rPr lang="en-US" sz="2000" dirty="0" smtClean="0"/>
              <a:t>Word Study:  Vocabulary Word of the Week (Attached Word List), Word Wall Words (Attached Word List), Word Work</a:t>
            </a:r>
          </a:p>
          <a:p>
            <a:pPr lvl="1"/>
            <a:r>
              <a:rPr lang="en-US" sz="2000" dirty="0" smtClean="0"/>
              <a:t>Writing: </a:t>
            </a:r>
            <a:r>
              <a:rPr lang="en-US" sz="2000" u="sng" dirty="0" smtClean="0"/>
              <a:t>Being a Writer </a:t>
            </a:r>
            <a:r>
              <a:rPr lang="en-US" sz="2000" dirty="0" smtClean="0"/>
              <a:t> Program (Mon. – Thurs.)</a:t>
            </a:r>
            <a:endParaRPr lang="en-US" sz="2000" u="sng" dirty="0" smtClean="0"/>
          </a:p>
          <a:p>
            <a:pPr lvl="1"/>
            <a:r>
              <a:rPr lang="en-US" sz="2000" dirty="0" smtClean="0"/>
              <a:t>Read-</a:t>
            </a:r>
            <a:r>
              <a:rPr lang="en-US" sz="2000" dirty="0" err="1" smtClean="0"/>
              <a:t>Alouds</a:t>
            </a:r>
            <a:r>
              <a:rPr lang="en-US" sz="2000" dirty="0" smtClean="0"/>
              <a:t>: Model Reading Strategies</a:t>
            </a:r>
          </a:p>
          <a:p>
            <a:pPr lvl="1"/>
            <a:r>
              <a:rPr lang="en-US" sz="2000" dirty="0" smtClean="0"/>
              <a:t>Poetry: Practice Fluency and Expression</a:t>
            </a:r>
          </a:p>
          <a:p>
            <a:pPr lvl="1"/>
            <a:r>
              <a:rPr lang="en-US" sz="2000" u="sng" dirty="0" smtClean="0">
                <a:solidFill>
                  <a:srgbClr val="FF0000"/>
                </a:solidFill>
              </a:rPr>
              <a:t>Reading Motivators: </a:t>
            </a:r>
            <a:r>
              <a:rPr lang="en-US" sz="2000" dirty="0" smtClean="0"/>
              <a:t>Incorporating technology, reading to them, going to the library, let them self-select books!</a:t>
            </a:r>
          </a:p>
          <a:p>
            <a:pPr marL="457200" lvl="1" indent="0">
              <a:buNone/>
            </a:pPr>
            <a:r>
              <a:rPr lang="en-US" sz="1400" dirty="0" smtClean="0"/>
              <a:t>Note:  By the end of 2</a:t>
            </a:r>
            <a:r>
              <a:rPr lang="en-US" sz="1400" baseline="30000" dirty="0" smtClean="0"/>
              <a:t>nd</a:t>
            </a:r>
            <a:r>
              <a:rPr lang="en-US" sz="1400" dirty="0" smtClean="0"/>
              <a:t> Grade, students should know how to read all 220 High Frequency Words. (See attached sheet.)</a:t>
            </a:r>
          </a:p>
          <a:p>
            <a:pPr lvl="1"/>
            <a:endParaRPr lang="en-US" sz="2000" dirty="0"/>
          </a:p>
          <a:p>
            <a:pPr marL="457200" lvl="1" indent="0">
              <a:buNone/>
            </a:pP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marL="457200" lvl="1" indent="0"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7212"/>
            <a:ext cx="7693025" cy="4725987"/>
          </a:xfrm>
        </p:spPr>
        <p:txBody>
          <a:bodyPr/>
          <a:lstStyle/>
          <a:p>
            <a:r>
              <a:rPr lang="en-US" sz="2300" dirty="0" smtClean="0"/>
              <a:t>Narrative Writing</a:t>
            </a:r>
          </a:p>
          <a:p>
            <a:r>
              <a:rPr lang="en-US" sz="2300" dirty="0" smtClean="0"/>
              <a:t>Expository Writing (research based-President and Animal Reports)</a:t>
            </a:r>
          </a:p>
          <a:p>
            <a:r>
              <a:rPr lang="en-US" sz="2300" dirty="0" smtClean="0"/>
              <a:t>Letter Writing</a:t>
            </a:r>
          </a:p>
          <a:p>
            <a:pPr lvl="1"/>
            <a:r>
              <a:rPr lang="en-US" sz="2300" dirty="0" smtClean="0"/>
              <a:t>Flat Stanley project </a:t>
            </a:r>
            <a:r>
              <a:rPr lang="en-US" sz="2300" dirty="0" smtClean="0">
                <a:sym typeface="Wingdings"/>
              </a:rPr>
              <a:t></a:t>
            </a:r>
            <a:endParaRPr lang="en-US" sz="2300" dirty="0" smtClean="0"/>
          </a:p>
          <a:p>
            <a:r>
              <a:rPr lang="en-US" sz="2300" dirty="0" smtClean="0"/>
              <a:t>Persuasive Writing</a:t>
            </a:r>
          </a:p>
          <a:p>
            <a:r>
              <a:rPr lang="en-US" sz="2300" dirty="0" smtClean="0"/>
              <a:t>“Open </a:t>
            </a:r>
            <a:r>
              <a:rPr lang="en-US" sz="2300" dirty="0" err="1" smtClean="0"/>
              <a:t>Mic</a:t>
            </a:r>
            <a:r>
              <a:rPr lang="en-US" sz="2300" dirty="0" smtClean="0"/>
              <a:t>” on Thursdays-time to share and be proud of their writing </a:t>
            </a:r>
            <a:r>
              <a:rPr lang="en-US" sz="2300" dirty="0" smtClean="0">
                <a:sym typeface="Wingdings"/>
              </a:rPr>
              <a:t></a:t>
            </a:r>
            <a:endParaRPr lang="en-US" sz="2300" dirty="0" smtClean="0"/>
          </a:p>
          <a:p>
            <a:r>
              <a:rPr lang="en-US" sz="2300" dirty="0" smtClean="0"/>
              <a:t>High Emphasis on the “5 Stars” of writing: Capitals, punctuation, spacing, letter formation and spelling.</a:t>
            </a:r>
            <a:endParaRPr lang="en-US" sz="23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81000"/>
            <a:ext cx="7313612" cy="1143000"/>
          </a:xfrm>
        </p:spPr>
        <p:txBody>
          <a:bodyPr/>
          <a:lstStyle/>
          <a:p>
            <a:r>
              <a:rPr lang="en-US" dirty="0" smtClean="0"/>
              <a:t>Mathematics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0013" y="1827212"/>
            <a:ext cx="7313612" cy="4649787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dirty="0" smtClean="0"/>
              <a:t>Based on the </a:t>
            </a:r>
            <a:r>
              <a:rPr lang="en-US" sz="2400" dirty="0" smtClean="0">
                <a:solidFill>
                  <a:srgbClr val="FF0000"/>
                </a:solidFill>
              </a:rPr>
              <a:t>NEW</a:t>
            </a:r>
            <a:r>
              <a:rPr lang="en-US" sz="2400" dirty="0" smtClean="0"/>
              <a:t> Common Core State Standards</a:t>
            </a:r>
          </a:p>
          <a:p>
            <a:pPr marL="0" indent="0">
              <a:buNone/>
            </a:pPr>
            <a:endParaRPr lang="en-US" sz="1000" dirty="0" smtClean="0"/>
          </a:p>
          <a:p>
            <a:pPr lvl="1"/>
            <a:r>
              <a:rPr lang="en-US" sz="2000" b="1" dirty="0" smtClean="0"/>
              <a:t>Think Deeply</a:t>
            </a:r>
            <a:r>
              <a:rPr lang="en-US" sz="2000" dirty="0" smtClean="0"/>
              <a:t> – Emphasizes critical thinking.  Explain thinking, especially in writing.</a:t>
            </a:r>
          </a:p>
          <a:p>
            <a:pPr lvl="1"/>
            <a:r>
              <a:rPr lang="en-US" sz="2000" b="1" dirty="0" smtClean="0"/>
              <a:t>Integrate Learning </a:t>
            </a:r>
            <a:r>
              <a:rPr lang="en-US" sz="2000" dirty="0" smtClean="0"/>
              <a:t>– Emphasizes learning across subject areas.</a:t>
            </a:r>
          </a:p>
          <a:p>
            <a:pPr lvl="1"/>
            <a:r>
              <a:rPr lang="en-US" sz="2000" b="1" dirty="0" smtClean="0"/>
              <a:t>Show How They Know </a:t>
            </a:r>
            <a:r>
              <a:rPr lang="en-US" sz="2000" dirty="0" smtClean="0"/>
              <a:t>– Emphasizes proof and evidence.  The new tests will also require students to explain how they know. (pictures, written explanation, number sentence/equation)</a:t>
            </a:r>
          </a:p>
          <a:p>
            <a:pPr lvl="1"/>
            <a:r>
              <a:rPr lang="en-US" sz="2000" dirty="0" smtClean="0"/>
              <a:t>Emphasis on using manipulatives/tools for learning.</a:t>
            </a:r>
          </a:p>
          <a:p>
            <a:pPr marL="457200" lvl="1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Note:  </a:t>
            </a:r>
            <a:r>
              <a:rPr lang="en-US" sz="2000" dirty="0" smtClean="0"/>
              <a:t>See attached sheets for more information.</a:t>
            </a:r>
            <a:r>
              <a:rPr lang="en-US" sz="2000" i="1" dirty="0" smtClean="0"/>
              <a:t>  </a:t>
            </a:r>
          </a:p>
          <a:p>
            <a:pPr lvl="1"/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151140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01017070">
  <a:themeElements>
    <a:clrScheme name="ParentOpnHse 3">
      <a:dk1>
        <a:srgbClr val="000000"/>
      </a:dk1>
      <a:lt1>
        <a:srgbClr val="FFFFFF"/>
      </a:lt1>
      <a:dk2>
        <a:srgbClr val="0000CC"/>
      </a:dk2>
      <a:lt2>
        <a:srgbClr val="434343"/>
      </a:lt2>
      <a:accent1>
        <a:srgbClr val="99CC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CAE2AA"/>
      </a:accent5>
      <a:accent6>
        <a:srgbClr val="E7B900"/>
      </a:accent6>
      <a:hlink>
        <a:srgbClr val="FF0000"/>
      </a:hlink>
      <a:folHlink>
        <a:srgbClr val="808080"/>
      </a:folHlink>
    </a:clrScheme>
    <a:fontScheme name="ParentOpnHse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arentOpnH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entOpnH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entOpnH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entOpnH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entOpnH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OOFile" ma:contentTypeID="0x0101006025706CF4CD034688BEBAE97A2E701D020200C3831ACA17D8814887A164412888521E" ma:contentTypeVersion="7" ma:contentTypeDescription="Create a new document." ma:contentTypeScope="" ma:versionID="ed1fea5d08807278759d338940aa9e8f">
  <xsd:schema xmlns:xsd="http://www.w3.org/2001/XMLSchema" xmlns:xs="http://www.w3.org/2001/XMLSchema" xmlns:p="http://schemas.microsoft.com/office/2006/metadata/properties" xmlns:ns2="145c5697-5eb5-440b-b2f1-a8273fb59250" targetNamespace="http://schemas.microsoft.com/office/2006/metadata/properties" ma:root="true" ma:fieldsID="174e4b03d57b3d621fa064bbab783e99" ns2:_="">
    <xsd:import namespace="145c5697-5eb5-440b-b2f1-a8273fb59250"/>
    <xsd:element name="properties">
      <xsd:complexType>
        <xsd:sequence>
          <xsd:element name="documentManagement">
            <xsd:complexType>
              <xsd:all>
                <xsd:element ref="ns2:AssetId" minOccurs="0"/>
                <xsd:element ref="ns2:AuthoringAssetId" minOccurs="0"/>
                <xsd:element ref="ns2:AssetType" minOccurs="0"/>
                <xsd:element ref="ns2:Markets" minOccurs="0"/>
                <xsd:element ref="ns2:NumericAssetId" minOccurs="0"/>
                <xsd:element ref="ns2:AppV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5c5697-5eb5-440b-b2f1-a8273fb59250" elementFormDefault="qualified">
    <xsd:import namespace="http://schemas.microsoft.com/office/2006/documentManagement/types"/>
    <xsd:import namespace="http://schemas.microsoft.com/office/infopath/2007/PartnerControls"/>
    <xsd:element name="AssetId" ma:index="8" nillable="true" ma:displayName="AssetId" ma:indexed="true" ma:internalName="AssetId" ma:readOnly="false">
      <xsd:simpleType>
        <xsd:restriction base="dms:Text"/>
      </xsd:simpleType>
    </xsd:element>
    <xsd:element name="AuthoringAssetId" ma:index="9" nillable="true" ma:displayName="AuthoringAssetId" ma:indexed="true" ma:internalName="AuthoringAssetId" ma:readOnly="false">
      <xsd:simpleType>
        <xsd:restriction base="dms:Text"/>
      </xsd:simpleType>
    </xsd:element>
    <xsd:element name="AssetType" ma:index="10" nillable="true" ma:displayName="AssetType" ma:internalName="AssetType" ma:readOnly="false">
      <xsd:simpleType>
        <xsd:restriction base="dms:Text"/>
      </xsd:simpleType>
    </xsd:element>
    <xsd:element name="Markets" ma:index="11" nillable="true" ma:displayName="Markets" ma:internalName="Markets" ma:readOnly="false">
      <xsd:simpleType>
        <xsd:restriction base="dms:Text"/>
      </xsd:simpleType>
    </xsd:element>
    <xsd:element name="NumericAssetId" ma:index="12" nillable="true" ma:displayName="NumericAssetId" ma:indexed="true" ma:internalName="NumericAssetId" ma:readOnly="false">
      <xsd:simpleType>
        <xsd:restriction base="dms:Unknown"/>
      </xsd:simpleType>
    </xsd:element>
    <xsd:element name="AppVer" ma:index="13" nillable="true" ma:displayName="AppVer" ma:internalName="AppVer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LongProperties xmlns="http://schemas.microsoft.com/office/2006/metadata/longPropertie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umericAssetId xmlns="145c5697-5eb5-440b-b2f1-a8273fb59250" xsi:nil="true"/>
    <AssetType xmlns="145c5697-5eb5-440b-b2f1-a8273fb59250">TP</AssetType>
    <Markets xmlns="145c5697-5eb5-440b-b2f1-a8273fb59250">en-us</Markets>
    <AppVer xmlns="145c5697-5eb5-440b-b2f1-a8273fb59250" xsi:nil="true"/>
    <AuthoringAssetId xmlns="145c5697-5eb5-440b-b2f1-a8273fb59250">TP001017070</AuthoringAssetId>
    <AssetId xmlns="145c5697-5eb5-440b-b2f1-a8273fb59250">TS001017070</AssetId>
  </documentManagement>
</p:properties>
</file>

<file path=customXml/itemProps1.xml><?xml version="1.0" encoding="utf-8"?>
<ds:datastoreItem xmlns:ds="http://schemas.openxmlformats.org/officeDocument/2006/customXml" ds:itemID="{394D23F7-79C4-4B60-979A-61D517EF36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5c5697-5eb5-440b-b2f1-a8273fb592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858E0CDD-9A4C-43D8-BAED-DAAE331BFC8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C93253C-1963-4CF5-9459-C9EA6FE5B7B6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B118FC6B-A421-48E7-94ED-E1E35FAE5029}">
  <ds:schemaRefs>
    <ds:schemaRef ds:uri="http://schemas.microsoft.com/office/2006/metadata/properties"/>
    <ds:schemaRef ds:uri="http://purl.org/dc/dcmitype/"/>
    <ds:schemaRef ds:uri="http://purl.org/dc/elements/1.1/"/>
    <ds:schemaRef ds:uri="http://schemas.microsoft.com/office/2006/documentManagement/types"/>
    <ds:schemaRef ds:uri="145c5697-5eb5-440b-b2f1-a8273fb59250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TS001017070</Template>
  <TotalTime>709</TotalTime>
  <Words>1289</Words>
  <Application>Microsoft Office PowerPoint</Application>
  <PresentationFormat>On-screen Show (4:3)</PresentationFormat>
  <Paragraphs>194</Paragraphs>
  <Slides>29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TS001017070</vt:lpstr>
      <vt:lpstr>PARENT NIGHT </vt:lpstr>
      <vt:lpstr>Welcome, Parents!</vt:lpstr>
      <vt:lpstr>Poem: Unity</vt:lpstr>
      <vt:lpstr>Unity, continued…</vt:lpstr>
      <vt:lpstr>My Philosophy on Learning</vt:lpstr>
      <vt:lpstr>Second Grade Curriculum Highlights</vt:lpstr>
      <vt:lpstr>Language Arts</vt:lpstr>
      <vt:lpstr>Writing</vt:lpstr>
      <vt:lpstr>Mathematics</vt:lpstr>
      <vt:lpstr>Math Units</vt:lpstr>
      <vt:lpstr>Science Units</vt:lpstr>
      <vt:lpstr>Social Studies Units</vt:lpstr>
      <vt:lpstr>Second Step Curriculum</vt:lpstr>
      <vt:lpstr>All About Me </vt:lpstr>
      <vt:lpstr>Take Home Items</vt:lpstr>
      <vt:lpstr>Homework Policy</vt:lpstr>
      <vt:lpstr>Reading Log</vt:lpstr>
      <vt:lpstr>School Rules</vt:lpstr>
      <vt:lpstr>Classroom Rules</vt:lpstr>
      <vt:lpstr>Behavior Chart</vt:lpstr>
      <vt:lpstr>Class Dojo</vt:lpstr>
      <vt:lpstr>Quantum Learning</vt:lpstr>
      <vt:lpstr>Classroom Jobs</vt:lpstr>
      <vt:lpstr>Schedule</vt:lpstr>
      <vt:lpstr>Snack Time</vt:lpstr>
      <vt:lpstr>Birthday Procedure</vt:lpstr>
      <vt:lpstr>Website and Blog Information</vt:lpstr>
      <vt:lpstr>Get Involved!</vt:lpstr>
      <vt:lpstr>Closing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 NIGHT</dc:title>
  <dc:creator>Dean's</dc:creator>
  <cp:lastModifiedBy>cusd300</cp:lastModifiedBy>
  <cp:revision>32</cp:revision>
  <cp:lastPrinted>2013-08-29T15:44:09Z</cp:lastPrinted>
  <dcterms:created xsi:type="dcterms:W3CDTF">2013-08-29T00:31:43Z</dcterms:created>
  <dcterms:modified xsi:type="dcterms:W3CDTF">2013-08-29T23:23:54Z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arkets">
    <vt:lpwstr>en-us</vt:lpwstr>
  </property>
  <property fmtid="{D5CDD505-2E9C-101B-9397-08002B2CF9AE}" pid="3" name="AssetType">
    <vt:lpwstr>TP</vt:lpwstr>
  </property>
  <property fmtid="{D5CDD505-2E9C-101B-9397-08002B2CF9AE}" pid="4" name="BugNumber">
    <vt:lpwstr>485569L</vt:lpwstr>
  </property>
  <property fmtid="{D5CDD505-2E9C-101B-9397-08002B2CF9AE}" pid="5" name="TPInstallLocation">
    <vt:lpwstr>{My Templates}</vt:lpwstr>
  </property>
  <property fmtid="{D5CDD505-2E9C-101B-9397-08002B2CF9AE}" pid="6" name="PrimaryImageGen">
    <vt:lpwstr>1</vt:lpwstr>
  </property>
  <property fmtid="{D5CDD505-2E9C-101B-9397-08002B2CF9AE}" pid="7" name="display_urn:schemas-microsoft-com:office:office#APAuthor">
    <vt:lpwstr>REDMOND\cynvey</vt:lpwstr>
  </property>
  <property fmtid="{D5CDD505-2E9C-101B-9397-08002B2CF9AE}" pid="8" name="APAuthor">
    <vt:lpwstr>191</vt:lpwstr>
  </property>
  <property fmtid="{D5CDD505-2E9C-101B-9397-08002B2CF9AE}" pid="9" name="Milestone">
    <vt:lpwstr>Continuous</vt:lpwstr>
  </property>
  <property fmtid="{D5CDD505-2E9C-101B-9397-08002B2CF9AE}" pid="10" name="TPAppVersion">
    <vt:lpwstr>11</vt:lpwstr>
  </property>
  <property fmtid="{D5CDD505-2E9C-101B-9397-08002B2CF9AE}" pid="11" name="TPCommandLine">
    <vt:lpwstr>{PP} /n {FilePath}</vt:lpwstr>
  </property>
  <property fmtid="{D5CDD505-2E9C-101B-9397-08002B2CF9AE}" pid="12" name="AssetId">
    <vt:lpwstr>TS001017070</vt:lpwstr>
  </property>
  <property fmtid="{D5CDD505-2E9C-101B-9397-08002B2CF9AE}" pid="13" name="IsSearchable">
    <vt:lpwstr>0</vt:lpwstr>
  </property>
  <property fmtid="{D5CDD505-2E9C-101B-9397-08002B2CF9AE}" pid="14" name="NumericId">
    <vt:lpwstr>-1.00000000000000</vt:lpwstr>
  </property>
  <property fmtid="{D5CDD505-2E9C-101B-9397-08002B2CF9AE}" pid="15" name="PublishTargets">
    <vt:lpwstr>OfficeOnline</vt:lpwstr>
  </property>
  <property fmtid="{D5CDD505-2E9C-101B-9397-08002B2CF9AE}" pid="16" name="TPLaunchHelpLinkType">
    <vt:lpwstr>Template</vt:lpwstr>
  </property>
  <property fmtid="{D5CDD505-2E9C-101B-9397-08002B2CF9AE}" pid="17" name="TPFriendlyName">
    <vt:lpwstr>Class open house presentation</vt:lpwstr>
  </property>
  <property fmtid="{D5CDD505-2E9C-101B-9397-08002B2CF9AE}" pid="18" name="display_urn:schemas-microsoft-com:office:office#APEditor">
    <vt:lpwstr>REDMOND\v-luannv</vt:lpwstr>
  </property>
  <property fmtid="{D5CDD505-2E9C-101B-9397-08002B2CF9AE}" pid="19" name="APEditor">
    <vt:lpwstr>92</vt:lpwstr>
  </property>
  <property fmtid="{D5CDD505-2E9C-101B-9397-08002B2CF9AE}" pid="20" name="Provider">
    <vt:lpwstr>EY006220130</vt:lpwstr>
  </property>
  <property fmtid="{D5CDD505-2E9C-101B-9397-08002B2CF9AE}" pid="21" name="SourceTitle">
    <vt:lpwstr>Class open house presentation</vt:lpwstr>
  </property>
  <property fmtid="{D5CDD505-2E9C-101B-9397-08002B2CF9AE}" pid="22" name="TPApplication">
    <vt:lpwstr>PowerPoint</vt:lpwstr>
  </property>
  <property fmtid="{D5CDD505-2E9C-101B-9397-08002B2CF9AE}" pid="23" name="TPLaunchHelpLink">
    <vt:lpwstr/>
  </property>
  <property fmtid="{D5CDD505-2E9C-101B-9397-08002B2CF9AE}" pid="24" name="OpenTemplate">
    <vt:lpwstr>1</vt:lpwstr>
  </property>
  <property fmtid="{D5CDD505-2E9C-101B-9397-08002B2CF9AE}" pid="25" name="UACurrentWords">
    <vt:lpwstr>0</vt:lpwstr>
  </property>
  <property fmtid="{D5CDD505-2E9C-101B-9397-08002B2CF9AE}" pid="26" name="UALocRecommendation">
    <vt:lpwstr>Localize</vt:lpwstr>
  </property>
  <property fmtid="{D5CDD505-2E9C-101B-9397-08002B2CF9AE}" pid="27" name="UALocComments">
    <vt:lpwstr>UpdatesNotHO13. NoFix_xCubeTransition. retrofitted content (updated designs)</vt:lpwstr>
  </property>
  <property fmtid="{D5CDD505-2E9C-101B-9397-08002B2CF9AE}" pid="28" name="Applications">
    <vt:lpwstr>79;#Template 12;#184;#Office 2000;#182;#Office XP;#65;#Microsoft Office PowerPoint 2007;#64;#PowerPoint 2003</vt:lpwstr>
  </property>
  <property fmtid="{D5CDD505-2E9C-101B-9397-08002B2CF9AE}" pid="29" name="TemplateStatus">
    <vt:lpwstr>Complete</vt:lpwstr>
  </property>
  <property fmtid="{D5CDD505-2E9C-101B-9397-08002B2CF9AE}" pid="30" name="ContentTypeId">
    <vt:lpwstr>0x0101006025706CF4CD034688BEBAE97A2E701D020200C3831ACA17D8814887A164412888521E</vt:lpwstr>
  </property>
  <property fmtid="{D5CDD505-2E9C-101B-9397-08002B2CF9AE}" pid="31" name="IsDeleted">
    <vt:lpwstr>0</vt:lpwstr>
  </property>
  <property fmtid="{D5CDD505-2E9C-101B-9397-08002B2CF9AE}" pid="32" name="ShowIn">
    <vt:lpwstr>Show everywhere</vt:lpwstr>
  </property>
  <property fmtid="{D5CDD505-2E9C-101B-9397-08002B2CF9AE}" pid="33" name="UANotes">
    <vt:lpwstr>Premium Exception Oct. 2003_x000d_
_x000d_
Design Pass complete.</vt:lpwstr>
  </property>
  <property fmtid="{D5CDD505-2E9C-101B-9397-08002B2CF9AE}" pid="34" name="PublishStatusLookup">
    <vt:lpwstr>258360</vt:lpwstr>
  </property>
  <property fmtid="{D5CDD505-2E9C-101B-9397-08002B2CF9AE}" pid="35" name="TPComponent">
    <vt:lpwstr>PPTFiles</vt:lpwstr>
  </property>
  <property fmtid="{D5CDD505-2E9C-101B-9397-08002B2CF9AE}" pid="36" name="TPNamespace">
    <vt:lpwstr>POWERPNT</vt:lpwstr>
  </property>
  <property fmtid="{D5CDD505-2E9C-101B-9397-08002B2CF9AE}" pid="37" name="TPClientViewer">
    <vt:lpwstr>Microsoft Office PowerPoint</vt:lpwstr>
  </property>
  <property fmtid="{D5CDD505-2E9C-101B-9397-08002B2CF9AE}" pid="38" name="APTrustLevel">
    <vt:lpwstr>1.00000000000000</vt:lpwstr>
  </property>
  <property fmtid="{D5CDD505-2E9C-101B-9397-08002B2CF9AE}" pid="39" name="TrustLevel">
    <vt:lpwstr>Microsoft Managed Content</vt:lpwstr>
  </property>
  <property fmtid="{D5CDD505-2E9C-101B-9397-08002B2CF9AE}" pid="40" name="Content Type">
    <vt:lpwstr>OOFile</vt:lpwstr>
  </property>
  <property fmtid="{D5CDD505-2E9C-101B-9397-08002B2CF9AE}" pid="41" name="AuthoringAssetId">
    <vt:lpwstr>TP001017070</vt:lpwstr>
  </property>
  <property fmtid="{D5CDD505-2E9C-101B-9397-08002B2CF9AE}" pid="42" name="NumericAssetId">
    <vt:lpwstr/>
  </property>
  <property fmtid="{D5CDD505-2E9C-101B-9397-08002B2CF9AE}" pid="43" name="AppVer">
    <vt:lpwstr/>
  </property>
</Properties>
</file>